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1"/>
  </p:notesMasterIdLst>
  <p:sldIdLst>
    <p:sldId id="256" r:id="rId2"/>
    <p:sldId id="258" r:id="rId3"/>
    <p:sldId id="260" r:id="rId4"/>
    <p:sldId id="259" r:id="rId5"/>
    <p:sldId id="257" r:id="rId6"/>
    <p:sldId id="262" r:id="rId7"/>
    <p:sldId id="271" r:id="rId8"/>
    <p:sldId id="274" r:id="rId9"/>
    <p:sldId id="270" r:id="rId10"/>
    <p:sldId id="263" r:id="rId11"/>
    <p:sldId id="275" r:id="rId12"/>
    <p:sldId id="268" r:id="rId13"/>
    <p:sldId id="276" r:id="rId14"/>
    <p:sldId id="278" r:id="rId15"/>
    <p:sldId id="279" r:id="rId16"/>
    <p:sldId id="280" r:id="rId17"/>
    <p:sldId id="283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16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3DC5-84E7-4020-A8C3-ABFBED58F7D6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427D5-6E27-496F-BBF7-D4D7F9A90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90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2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85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0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3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3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3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8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94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427D5-6E27-496F-BBF7-D4D7F9A90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4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5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1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7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9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1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1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50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42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4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1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E203F-54DC-2BC6-0D24-8F6BBAB0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102" y="2008847"/>
            <a:ext cx="7104262" cy="226009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Использование БПНА </a:t>
            </a:r>
            <a:br>
              <a:rPr lang="ru-RU" sz="4800" dirty="0"/>
            </a:br>
            <a:r>
              <a:rPr lang="ru-RU" sz="4800" dirty="0"/>
              <a:t>для контроля состояния посевных полей</a:t>
            </a:r>
            <a:endParaRPr lang="en-US" sz="4800" dirty="0"/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C4BB8589-9CD3-452B-41F7-DBA2A4C98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9477" y="4849153"/>
            <a:ext cx="5293513" cy="1259859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solidFill>
                  <a:srgbClr val="FFFFFF"/>
                </a:solidFill>
              </a:rPr>
              <a:t>Группа: СМ7-83Б</a:t>
            </a:r>
          </a:p>
          <a:p>
            <a:pPr algn="ctr"/>
            <a:r>
              <a:rPr lang="ru-RU" sz="2000" dirty="0">
                <a:solidFill>
                  <a:srgbClr val="FFFFFF"/>
                </a:solidFill>
              </a:rPr>
              <a:t>Студент: Бабейко Д.Р.</a:t>
            </a:r>
          </a:p>
          <a:p>
            <a:pPr algn="ctr"/>
            <a:r>
              <a:rPr lang="ru-RU" sz="2000" dirty="0">
                <a:solidFill>
                  <a:srgbClr val="FFFFFF"/>
                </a:solidFill>
              </a:rPr>
              <a:t>Научный руководитель: Назарова А.В.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2" name="Picture 11" descr="Представление Долина карты">
            <a:extLst>
              <a:ext uri="{FF2B5EF4-FFF2-40B4-BE49-F238E27FC236}">
                <a16:creationId xmlns:a16="http://schemas.microsoft.com/office/drawing/2014/main" id="{9F2CE643-21A2-8C0D-9BEB-C99614C66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6" r="35975"/>
          <a:stretch/>
        </p:blipFill>
        <p:spPr>
          <a:xfrm>
            <a:off x="-10288" y="10"/>
            <a:ext cx="4628007" cy="6864408"/>
          </a:xfrm>
          <a:prstGeom prst="rect">
            <a:avLst/>
          </a:prstGeom>
        </p:spPr>
      </p:pic>
      <p:sp>
        <p:nvSpPr>
          <p:cNvPr id="18" name="TextBox 4">
            <a:extLst>
              <a:ext uri="{FF2B5EF4-FFF2-40B4-BE49-F238E27FC236}">
                <a16:creationId xmlns:a16="http://schemas.microsoft.com/office/drawing/2014/main" id="{C080DE94-4A6A-1F67-F78C-E567491C1D47}"/>
              </a:ext>
            </a:extLst>
          </p:cNvPr>
          <p:cNvSpPr txBox="1"/>
          <p:nvPr/>
        </p:nvSpPr>
        <p:spPr>
          <a:xfrm>
            <a:off x="5709803" y="1297713"/>
            <a:ext cx="531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>
                <a:latin typeface="+mj-lt"/>
                <a:cs typeface="Times New Roman" panose="02020603050405020304" pitchFamily="18" charset="0"/>
              </a:rPr>
              <a:t>Московский Государственный Технический Университет им. Н.Э. Баумана</a:t>
            </a:r>
            <a:endParaRPr lang="ru-RU" b="1" dirty="0">
              <a:latin typeface="+mj-lt"/>
            </a:endParaRPr>
          </a:p>
        </p:txBody>
      </p:sp>
      <p:pic>
        <p:nvPicPr>
          <p:cNvPr id="20" name="Рисунок 19" descr="Изображение выглядит как эмблема, герб, нашивк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EE46AADD-7D94-97B9-254F-9895A71AF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17" y="0"/>
            <a:ext cx="934065" cy="11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3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0"/>
            <a:ext cx="10772775" cy="97373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Подбор комплектующих элементов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4DF595-B5B3-A999-797F-23D7CB9F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089" y="1059594"/>
            <a:ext cx="3187107" cy="5355575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Тип насоса: электрический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Вид насоса: мембранный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Мощность: 370 Вт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Производительность: </a:t>
            </a:r>
            <a:br>
              <a:rPr lang="ru-RU" sz="2000" dirty="0"/>
            </a:br>
            <a:r>
              <a:rPr lang="ru-RU" sz="2000" dirty="0"/>
              <a:t>2 л/мин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Напряжение: 220 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Перекачиваемая жидкость: химические жидкости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Максимальный напор: </a:t>
            </a:r>
            <a:br>
              <a:rPr lang="ru-RU" sz="2000" dirty="0"/>
            </a:br>
            <a:r>
              <a:rPr lang="ru-RU" sz="2000" dirty="0"/>
              <a:t>10 </a:t>
            </a:r>
            <a:r>
              <a:rPr lang="ru-RU" sz="2000" dirty="0" err="1"/>
              <a:t>атм</a:t>
            </a:r>
            <a:endParaRPr lang="ru-RU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Масса: 12.5 кг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Режимы управления: ручное (10–100%) и электронное (1–100%)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машина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B4772FAC-9790-7318-9D13-4D45A0DA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2" y="727930"/>
            <a:ext cx="1998527" cy="2691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BE7DF-D4D8-7E59-2E43-C4CB5F450CD0}"/>
              </a:ext>
            </a:extLst>
          </p:cNvPr>
          <p:cNvSpPr txBox="1"/>
          <p:nvPr/>
        </p:nvSpPr>
        <p:spPr>
          <a:xfrm>
            <a:off x="5506067" y="3324405"/>
            <a:ext cx="30210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>
                <a:effectLst/>
                <a:ea typeface="Times New Roman" panose="02020603050405020304" pitchFamily="18" charset="0"/>
              </a:rPr>
              <a:t>Дозировочный насос </a:t>
            </a:r>
            <a:r>
              <a:rPr lang="en-US" sz="2000" kern="0" dirty="0">
                <a:effectLst/>
                <a:ea typeface="Times New Roman" panose="02020603050405020304" pitchFamily="18" charset="0"/>
              </a:rPr>
              <a:t>ATLANTA </a:t>
            </a:r>
            <a:r>
              <a:rPr lang="ru-RU" sz="2000" kern="0" dirty="0">
                <a:effectLst/>
                <a:ea typeface="Times New Roman" panose="02020603050405020304" pitchFamily="18" charset="0"/>
              </a:rPr>
              <a:t>с электронным управлением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>
                <a:extLst>
                  <a:ext uri="{FF2B5EF4-FFF2-40B4-BE49-F238E27FC236}">
                    <a16:creationId xmlns:a16="http://schemas.microsoft.com/office/drawing/2014/main" id="{18DE82DA-E6E8-5D4A-0ED4-9BEB741FF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261371"/>
                <a:ext cx="5220929" cy="49820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Примем средний расход раствора пестицидов в 200 л на 10000 м</a:t>
                </a:r>
                <a:r>
                  <a:rPr lang="en-US" sz="2000" dirty="0"/>
                  <a:t>^2</a:t>
                </a:r>
                <a:r>
                  <a:rPr lang="ru-RU" sz="2000" dirty="0"/>
                  <a:t> (100*100 м</a:t>
                </a:r>
                <a:r>
                  <a:rPr lang="en-US" sz="2000" dirty="0"/>
                  <a:t>^2</a:t>
                </a:r>
                <a:r>
                  <a:rPr lang="ru-RU" sz="2000" dirty="0"/>
                  <a:t>)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Количество рядов: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ru-RU" sz="2000" i="0" smtClean="0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  <m:r>
                      <a:rPr lang="en-US" sz="2000" i="0" smtClean="0">
                        <a:latin typeface="Cambria Math" panose="02040503050406030204" pitchFamily="18" charset="0"/>
                      </a:rPr>
                      <m:t>≈16</m:t>
                    </m:r>
                    <m:r>
                      <a:rPr lang="ru-RU" sz="2000" i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.6</m:t>
                    </m:r>
                  </m:oMath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Объем раствора на ряд: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0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0" smtClean="0">
                            <a:latin typeface="Cambria Math" panose="02040503050406030204" pitchFamily="18" charset="0"/>
                          </a:rPr>
                          <m:t>200</m:t>
                        </m:r>
                      </m:num>
                      <m:den>
                        <m:r>
                          <a:rPr lang="ru-RU" sz="2000" i="0" smtClean="0">
                            <a:latin typeface="Cambria Math" panose="02040503050406030204" pitchFamily="18" charset="0"/>
                          </a:rPr>
                          <m:t>166.6 </m:t>
                        </m:r>
                      </m:den>
                    </m:f>
                    <m:r>
                      <a:rPr lang="en-US" sz="2000" i="0" smtClean="0">
                        <a:latin typeface="Cambria Math" panose="02040503050406030204" pitchFamily="18" charset="0"/>
                      </a:rPr>
                      <m:t>=1.2 [</m:t>
                    </m:r>
                    <m:r>
                      <a:rPr lang="ru-RU" sz="2000" i="0" smtClean="0">
                        <a:latin typeface="Cambria Math" panose="02040503050406030204" pitchFamily="18" charset="0"/>
                      </a:rPr>
                      <m:t>л]</m:t>
                    </m:r>
                  </m:oMath>
                </a14:m>
                <a:endParaRPr lang="ru-RU" sz="2000" kern="0" dirty="0">
                  <a:ea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Font typeface="Arial" pitchFamily="34" charset="0"/>
                  <a:buNone/>
                </a:pPr>
                <a:r>
                  <a:rPr lang="ru-RU" sz="2000" kern="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Время проезда БПНА одного ряда: </a:t>
                </a:r>
              </a:p>
              <a:p>
                <a:pPr marL="0" indent="0" algn="ctr">
                  <a:lnSpc>
                    <a:spcPct val="110000"/>
                  </a:lnSpc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1.4 </m:t>
                          </m:r>
                        </m:den>
                      </m:f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≈71.43</m:t>
                      </m:r>
                      <m:r>
                        <a:rPr lang="ru-RU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[с</m:t>
                      </m:r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Font typeface="Arial" pitchFamily="34" charset="0"/>
                  <a:buNone/>
                </a:pPr>
                <a:r>
                  <a:rPr lang="ru-RU" sz="2000" kern="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Максимальный расход раствора в минуту: </a:t>
                </a:r>
              </a:p>
              <a:p>
                <a:pPr marL="0" indent="0" algn="ctr">
                  <a:lnSpc>
                    <a:spcPct val="110000"/>
                  </a:lnSpc>
                  <a:buFont typeface="Arial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2∗</m:t>
                          </m:r>
                          <m:r>
                            <m:rPr>
                              <m:sty m:val="p"/>
                            </m:rP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∗60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2∗1</m:t>
                          </m:r>
                          <m: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.2</m:t>
                          </m:r>
                          <m:r>
                            <a:rPr lang="en-US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∗6</m:t>
                          </m:r>
                          <m: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ru-RU" sz="2000" i="0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71.43</m:t>
                          </m:r>
                        </m:den>
                      </m:f>
                      <m:r>
                        <a:rPr lang="en-US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≈2</m:t>
                      </m:r>
                      <m:r>
                        <a:rPr lang="ru-RU" sz="2000" i="0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[л/мин]</m:t>
                      </m:r>
                    </m:oMath>
                  </m:oMathPara>
                </a14:m>
                <a:endParaRPr lang="ru-RU" sz="2000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Объект 2">
                <a:extLst>
                  <a:ext uri="{FF2B5EF4-FFF2-40B4-BE49-F238E27FC236}">
                    <a16:creationId xmlns:a16="http://schemas.microsoft.com/office/drawing/2014/main" id="{18DE82DA-E6E8-5D4A-0ED4-9BEB741FF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61371"/>
                <a:ext cx="5220929" cy="4982006"/>
              </a:xfrm>
              <a:prstGeom prst="rect">
                <a:avLst/>
              </a:prstGeom>
              <a:blipFill>
                <a:blip r:embed="rId3"/>
                <a:stretch>
                  <a:fillRect l="-701" t="-490" r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пластик&#10;&#10;Автоматически созданное описание">
            <a:extLst>
              <a:ext uri="{FF2B5EF4-FFF2-40B4-BE49-F238E27FC236}">
                <a16:creationId xmlns:a16="http://schemas.microsoft.com/office/drawing/2014/main" id="{C7974ABA-4331-DACF-7F01-177623E2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54" y="4443540"/>
            <a:ext cx="849904" cy="1620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B14D2-E938-E9A0-7EA8-033A5CC757C7}"/>
              </a:ext>
            </a:extLst>
          </p:cNvPr>
          <p:cNvSpPr txBox="1"/>
          <p:nvPr/>
        </p:nvSpPr>
        <p:spPr>
          <a:xfrm>
            <a:off x="4613987" y="6150114"/>
            <a:ext cx="4805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 err="1">
                <a:effectLst/>
                <a:ea typeface="Times New Roman" panose="02020603050405020304" pitchFamily="18" charset="0"/>
              </a:rPr>
              <a:t>Полноконусная</a:t>
            </a:r>
            <a:r>
              <a:rPr lang="ru-RU" sz="2000" kern="0" dirty="0">
                <a:effectLst/>
                <a:ea typeface="Times New Roman" panose="02020603050405020304" pitchFamily="18" charset="0"/>
              </a:rPr>
              <a:t> форсунка с крупными каплями</a:t>
            </a:r>
            <a:endParaRPr lang="en-US" sz="2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B9E1F70E-252C-97C4-C074-9B54E2C316B0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10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9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0"/>
            <a:ext cx="10772775" cy="1215307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Подбор комплектующих элементов</a:t>
            </a:r>
            <a:endParaRPr lang="en-US" sz="4800" dirty="0"/>
          </a:p>
        </p:txBody>
      </p:sp>
      <p:pic>
        <p:nvPicPr>
          <p:cNvPr id="8" name="Рисунок 7" descr="Изображение выглядит как электроника, Электронный компонент, Компонент схемы, Электронная техника&#10;&#10;Автоматически созданное описание">
            <a:extLst>
              <a:ext uri="{FF2B5EF4-FFF2-40B4-BE49-F238E27FC236}">
                <a16:creationId xmlns:a16="http://schemas.microsoft.com/office/drawing/2014/main" id="{1408BAC9-613A-2FFD-65D8-B8380A456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63" y="1142023"/>
            <a:ext cx="3868625" cy="22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product main image">
            <a:extLst>
              <a:ext uri="{FF2B5EF4-FFF2-40B4-BE49-F238E27FC236}">
                <a16:creationId xmlns:a16="http://schemas.microsoft.com/office/drawing/2014/main" id="{B71102D1-6CE6-C45E-ED3F-067272F0A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8470"/>
          <a:stretch/>
        </p:blipFill>
        <p:spPr bwMode="auto">
          <a:xfrm>
            <a:off x="1108633" y="4292248"/>
            <a:ext cx="3555688" cy="16196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759FDC94-145D-03CA-C766-1D34A9EBF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b="9810"/>
          <a:stretch/>
        </p:blipFill>
        <p:spPr bwMode="auto">
          <a:xfrm>
            <a:off x="6967107" y="1142023"/>
            <a:ext cx="4272730" cy="2222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FC54FA-6609-5F72-09F3-8DD21CD81A36}"/>
              </a:ext>
            </a:extLst>
          </p:cNvPr>
          <p:cNvSpPr txBox="1"/>
          <p:nvPr/>
        </p:nvSpPr>
        <p:spPr>
          <a:xfrm>
            <a:off x="483855" y="3481443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>
                <a:effectLst/>
                <a:ea typeface="Times New Roman" panose="02020603050405020304" pitchFamily="18" charset="0"/>
              </a:rPr>
              <a:t>Контроллер </a:t>
            </a:r>
            <a:r>
              <a:rPr lang="en-US" sz="2000" kern="0" dirty="0">
                <a:effectLst/>
                <a:ea typeface="Times New Roman" panose="02020603050405020304" pitchFamily="18" charset="0"/>
              </a:rPr>
              <a:t>Raspberry Pi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41C9-7460-0ACB-78D0-CDC8CEAADF5C}"/>
              </a:ext>
            </a:extLst>
          </p:cNvPr>
          <p:cNvSpPr txBox="1"/>
          <p:nvPr/>
        </p:nvSpPr>
        <p:spPr>
          <a:xfrm>
            <a:off x="416689" y="6208459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Ускоритель </a:t>
            </a:r>
            <a:r>
              <a:rPr lang="en-US" sz="2000" kern="0" dirty="0"/>
              <a:t>Intel </a:t>
            </a:r>
            <a:r>
              <a:rPr lang="en-US" sz="2000" kern="0" dirty="0" err="1"/>
              <a:t>Movidius</a:t>
            </a:r>
            <a:r>
              <a:rPr lang="en-US" sz="2000" kern="0" dirty="0"/>
              <a:t> NCS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E8838-C3FF-5FE0-E2F0-DBE8E8C7866C}"/>
              </a:ext>
            </a:extLst>
          </p:cNvPr>
          <p:cNvSpPr txBox="1"/>
          <p:nvPr/>
        </p:nvSpPr>
        <p:spPr>
          <a:xfrm>
            <a:off x="6255783" y="3437974"/>
            <a:ext cx="56953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Камера </a:t>
            </a:r>
            <a:r>
              <a:rPr lang="en-US" sz="2000" kern="0" dirty="0"/>
              <a:t>Xiaomi RC</a:t>
            </a:r>
            <a:endParaRPr lang="en-US" sz="2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BE9AF8-CA66-A2FF-B26C-1F8AAFFE3243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11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FAE3A7-D136-DFEB-5DE9-910E0ACE9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640" y="3911403"/>
            <a:ext cx="3347661" cy="230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49B5C-5BA3-549F-83E9-11D71D8604F1}"/>
              </a:ext>
            </a:extLst>
          </p:cNvPr>
          <p:cNvSpPr txBox="1"/>
          <p:nvPr/>
        </p:nvSpPr>
        <p:spPr>
          <a:xfrm>
            <a:off x="6716201" y="6219972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kern="0" dirty="0"/>
              <a:t>GNSS </a:t>
            </a:r>
            <a:r>
              <a:rPr lang="ru-RU" sz="2000" kern="0" dirty="0"/>
              <a:t>приемник </a:t>
            </a:r>
            <a:r>
              <a:rPr lang="en-US" sz="2000" kern="0" dirty="0"/>
              <a:t>R</a:t>
            </a:r>
            <a:r>
              <a:rPr lang="ru-RU" sz="2000" kern="0" dirty="0"/>
              <a:t>Т</a:t>
            </a:r>
            <a:r>
              <a:rPr lang="en-US" sz="2000" kern="0" dirty="0"/>
              <a:t>K SN1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716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0"/>
            <a:ext cx="10772775" cy="7634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Расчет привода тягового колеса БПНА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34DF595-B5B3-A999-797F-23D7CB9F6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891280"/>
                <a:ext cx="5338917" cy="22764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𝑚𝑎</m:t>
                      </m:r>
                      <m:r>
                        <a:rPr lang="ru-RU" sz="2000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т1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+ </m:t>
                          </m:r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т2</m:t>
                          </m:r>
                        </m:sub>
                      </m:sSub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п</m:t>
                          </m:r>
                        </m:sub>
                      </m:sSub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000" i="1" ker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2000" i="1" dirty="0">
                  <a:effectLst/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т</m:t>
                        </m:r>
                      </m:sub>
                    </m:sSub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сопр</m:t>
                        </m:r>
                      </m:sub>
                    </m:sSub>
                  </m:oMath>
                </a14:m>
                <a:r>
                  <a:rPr lang="ru-RU" sz="2000" dirty="0"/>
                  <a:t>,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сопр</m:t>
                        </m:r>
                      </m:sub>
                    </m:sSub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ru-RU" sz="20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⋅</m:t>
                    </m:r>
                    <m:d>
                      <m:dPr>
                        <m:ctrlP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ru-RU" sz="20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c</m:t>
                        </m:r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𝑜𝑠</m:t>
                        </m:r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ru-RU" sz="20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±</m:t>
                        </m:r>
                        <m:func>
                          <m:func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 sz="2000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2000" i="1" ker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ru-RU" sz="20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605 Н</m:t>
                    </m:r>
                  </m:oMath>
                </a14:m>
                <a:r>
                  <a:rPr lang="ru-RU" sz="2000" kern="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ru-RU" sz="2000" i="1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т</m:t>
                          </m:r>
                        </m:sub>
                      </m:sSub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den>
                      </m:f>
                      <m:r>
                        <a:rPr lang="ru-RU" sz="2000" i="1" ker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=470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 ker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Вт</m:t>
                          </m:r>
                        </m:e>
                      </m:d>
                    </m:oMath>
                  </m:oMathPara>
                </a14:m>
                <a:endParaRPr lang="ru-RU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34DF595-B5B3-A999-797F-23D7CB9F6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91280"/>
                <a:ext cx="5338917" cy="22764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F9E156D3-8C9E-BE1B-EAA1-CA0197AD0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701785"/>
                  </p:ext>
                </p:extLst>
              </p:nvPr>
            </p:nvGraphicFramePr>
            <p:xfrm>
              <a:off x="5613723" y="673366"/>
              <a:ext cx="6477965" cy="51873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118028">
                      <a:extLst>
                        <a:ext uri="{9D8B030D-6E8A-4147-A177-3AD203B41FA5}">
                          <a16:colId xmlns:a16="http://schemas.microsoft.com/office/drawing/2014/main" val="3518133608"/>
                        </a:ext>
                      </a:extLst>
                    </a:gridCol>
                    <a:gridCol w="1080843">
                      <a:extLst>
                        <a:ext uri="{9D8B030D-6E8A-4147-A177-3AD203B41FA5}">
                          <a16:colId xmlns:a16="http://schemas.microsoft.com/office/drawing/2014/main" val="4068823997"/>
                        </a:ext>
                      </a:extLst>
                    </a:gridCol>
                    <a:gridCol w="139015">
                      <a:extLst>
                        <a:ext uri="{9D8B030D-6E8A-4147-A177-3AD203B41FA5}">
                          <a16:colId xmlns:a16="http://schemas.microsoft.com/office/drawing/2014/main" val="2418359299"/>
                        </a:ext>
                      </a:extLst>
                    </a:gridCol>
                    <a:gridCol w="724356">
                      <a:extLst>
                        <a:ext uri="{9D8B030D-6E8A-4147-A177-3AD203B41FA5}">
                          <a16:colId xmlns:a16="http://schemas.microsoft.com/office/drawing/2014/main" val="701106094"/>
                        </a:ext>
                      </a:extLst>
                    </a:gridCol>
                    <a:gridCol w="1415723">
                      <a:extLst>
                        <a:ext uri="{9D8B030D-6E8A-4147-A177-3AD203B41FA5}">
                          <a16:colId xmlns:a16="http://schemas.microsoft.com/office/drawing/2014/main" val="130604664"/>
                        </a:ext>
                      </a:extLst>
                    </a:gridCol>
                  </a:tblGrid>
                  <a:tr h="336214">
                    <a:tc gridSpan="5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  <a:latin typeface="+mj-lt"/>
                            </a:rPr>
                            <a:t>Параметры двигателя</a:t>
                          </a:r>
                          <a:endParaRPr lang="en-US" sz="1600" b="1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016269"/>
                      </a:ext>
                    </a:extLst>
                  </a:tr>
                  <a:tr h="2887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Мощность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Вт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+mj-lt"/>
                            </a:rPr>
                            <a:t>Вт</a:t>
                          </a: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600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634017036"/>
                      </a:ext>
                    </a:extLst>
                  </a:tr>
                  <a:tr h="5162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Частота вращения вала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об/мин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+mj-lt"/>
                            </a:rPr>
                            <a:t>об/мин</a:t>
                          </a: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1620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15495099"/>
                      </a:ext>
                    </a:extLst>
                  </a:tr>
                  <a:tr h="5162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Номинальный момент на выходном валу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двиг_ном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n-lt"/>
                            </a:rPr>
                            <a:t>1.610</a:t>
                          </a: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920409702"/>
                      </a:ext>
                    </a:extLst>
                  </a:tr>
                  <a:tr h="2887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Диаметр 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>
                              <a:effectLst/>
                              <a:latin typeface="+mj-lt"/>
                            </a:rPr>
                            <a:t>90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507414508"/>
                      </a:ext>
                    </a:extLst>
                  </a:tr>
                  <a:tr h="2887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Длина 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64</a:t>
                          </a: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.</a:t>
                          </a: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8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33713748"/>
                      </a:ext>
                    </a:extLst>
                  </a:tr>
                  <a:tr h="243587">
                    <a:tc gridSpan="5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  <a:latin typeface="+mj-lt"/>
                            </a:rPr>
                            <a:t>Параметры планетарного редуктора</a:t>
                          </a:r>
                          <a:endParaRPr lang="en-US" sz="1600" b="1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959601"/>
                      </a:ext>
                    </a:extLst>
                  </a:tr>
                  <a:tr h="2973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Передаточное отношение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пр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 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43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405131769"/>
                      </a:ext>
                    </a:extLst>
                  </a:tr>
                  <a:tr h="272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КПД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ПР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 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0.9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266732196"/>
                      </a:ext>
                    </a:extLst>
                  </a:tr>
                  <a:tr h="5162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Максимальный продолжительный момент на выходном валу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длит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071613486"/>
                      </a:ext>
                    </a:extLst>
                  </a:tr>
                  <a:tr h="5162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Максимальный кратковременный момент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кратковрем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45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505742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F9E156D3-8C9E-BE1B-EAA1-CA0197AD0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701785"/>
                  </p:ext>
                </p:extLst>
              </p:nvPr>
            </p:nvGraphicFramePr>
            <p:xfrm>
              <a:off x="5613723" y="673366"/>
              <a:ext cx="6477965" cy="518737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118028">
                      <a:extLst>
                        <a:ext uri="{9D8B030D-6E8A-4147-A177-3AD203B41FA5}">
                          <a16:colId xmlns:a16="http://schemas.microsoft.com/office/drawing/2014/main" val="3518133608"/>
                        </a:ext>
                      </a:extLst>
                    </a:gridCol>
                    <a:gridCol w="1080843">
                      <a:extLst>
                        <a:ext uri="{9D8B030D-6E8A-4147-A177-3AD203B41FA5}">
                          <a16:colId xmlns:a16="http://schemas.microsoft.com/office/drawing/2014/main" val="4068823997"/>
                        </a:ext>
                      </a:extLst>
                    </a:gridCol>
                    <a:gridCol w="139015">
                      <a:extLst>
                        <a:ext uri="{9D8B030D-6E8A-4147-A177-3AD203B41FA5}">
                          <a16:colId xmlns:a16="http://schemas.microsoft.com/office/drawing/2014/main" val="2418359299"/>
                        </a:ext>
                      </a:extLst>
                    </a:gridCol>
                    <a:gridCol w="724356">
                      <a:extLst>
                        <a:ext uri="{9D8B030D-6E8A-4147-A177-3AD203B41FA5}">
                          <a16:colId xmlns:a16="http://schemas.microsoft.com/office/drawing/2014/main" val="701106094"/>
                        </a:ext>
                      </a:extLst>
                    </a:gridCol>
                    <a:gridCol w="1415723">
                      <a:extLst>
                        <a:ext uri="{9D8B030D-6E8A-4147-A177-3AD203B41FA5}">
                          <a16:colId xmlns:a16="http://schemas.microsoft.com/office/drawing/2014/main" val="130604664"/>
                        </a:ext>
                      </a:extLst>
                    </a:gridCol>
                  </a:tblGrid>
                  <a:tr h="336214">
                    <a:tc gridSpan="5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  <a:latin typeface="+mj-lt"/>
                            </a:rPr>
                            <a:t>Параметры двигателя</a:t>
                          </a:r>
                          <a:endParaRPr lang="en-US" sz="1600" b="1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016269"/>
                      </a:ext>
                    </a:extLst>
                  </a:tr>
                  <a:tr h="387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Мощность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88202" t="-87500" r="-212360" b="-117656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Вт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+mj-lt"/>
                            </a:rPr>
                            <a:t>Вт</a:t>
                          </a: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600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634017036"/>
                      </a:ext>
                    </a:extLst>
                  </a:tr>
                  <a:tr h="5162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Частота вращения вала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88202" t="-141176" r="-212360" b="-785882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об/мин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dirty="0">
                              <a:effectLst/>
                              <a:latin typeface="+mj-lt"/>
                            </a:rPr>
                            <a:t>об/мин</a:t>
                          </a: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1620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15495099"/>
                      </a:ext>
                    </a:extLst>
                  </a:tr>
                  <a:tr h="69367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Номинальный момент на выходном валу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88202" t="-179825" r="-212360" b="-48596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n-lt"/>
                            </a:rPr>
                            <a:t>1.610</a:t>
                          </a: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1920409702"/>
                      </a:ext>
                    </a:extLst>
                  </a:tr>
                  <a:tr h="387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Диаметр 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88202" t="-506349" r="-212360" b="-77936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>
                              <a:effectLst/>
                              <a:latin typeface="+mj-lt"/>
                            </a:rPr>
                            <a:t>90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507414508"/>
                      </a:ext>
                    </a:extLst>
                  </a:tr>
                  <a:tr h="387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Длина 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88202" t="-596875" r="-212360" b="-66718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>
                              <a:effectLst/>
                              <a:latin typeface="+mj-lt"/>
                            </a:rPr>
                            <a:t>мм</a:t>
                          </a: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64</a:t>
                          </a: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.</a:t>
                          </a:r>
                          <a:r>
                            <a:rPr lang="en-US" sz="1600" b="0" dirty="0">
                              <a:effectLst/>
                              <a:latin typeface="+mj-lt"/>
                            </a:rPr>
                            <a:t>8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33713748"/>
                      </a:ext>
                    </a:extLst>
                  </a:tr>
                  <a:tr h="327914">
                    <a:tc gridSpan="5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  <a:latin typeface="+mj-lt"/>
                            </a:rPr>
                            <a:t>Параметры планетарного редуктора</a:t>
                          </a:r>
                          <a:endParaRPr lang="en-US" sz="1600" b="1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1959601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Передаточное отношение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56500" t="-769231" r="-178000" b="-4738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 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43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4051317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  <a:latin typeface="+mj-lt"/>
                            </a:rPr>
                            <a:t>КПД</a:t>
                          </a:r>
                          <a:endParaRPr lang="en-US" sz="1600" b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56500" t="-941667" r="-178000" b="-41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 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0.9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2266732196"/>
                      </a:ext>
                    </a:extLst>
                  </a:tr>
                  <a:tr h="69367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Максимальный продолжительный момент на выходном валу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56500" t="-548246" r="-178000" b="-1175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30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071613486"/>
                      </a:ext>
                    </a:extLst>
                  </a:tr>
                  <a:tr h="69367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Максимальный кратковременный момент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8816" marR="58816" marT="0" marB="0" anchor="ctr">
                        <a:blipFill>
                          <a:blip r:embed="rId3"/>
                          <a:stretch>
                            <a:fillRect l="-256500" t="-648246" r="-178000" b="-1754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60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45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8816" marR="58816" marT="0" marB="0" anchor="ctr"/>
                    </a:tc>
                    <a:extLst>
                      <a:ext uri="{0D108BD9-81ED-4DB2-BD59-A6C34878D82A}">
                        <a16:rowId xmlns:a16="http://schemas.microsoft.com/office/drawing/2014/main" val="35057426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8CD39E-B60F-6035-5F01-112919606F05}"/>
              </a:ext>
            </a:extLst>
          </p:cNvPr>
          <p:cNvSpPr txBox="1"/>
          <p:nvPr/>
        </p:nvSpPr>
        <p:spPr>
          <a:xfrm>
            <a:off x="6257050" y="6150114"/>
            <a:ext cx="5191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Параметры подобранных двигателя </a:t>
            </a:r>
            <a:r>
              <a:rPr lang="en-US" sz="2000" kern="0" dirty="0"/>
              <a:t>EC 90 flat</a:t>
            </a:r>
            <a:r>
              <a:rPr lang="ru-RU" sz="2000" kern="0" dirty="0"/>
              <a:t> и редуктора</a:t>
            </a:r>
            <a:r>
              <a:rPr lang="en-US" sz="2000" kern="0" dirty="0"/>
              <a:t> GP 52 C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0B8D8-0264-48C5-58D5-FC6C98AA1B4F}"/>
              </a:ext>
            </a:extLst>
          </p:cNvPr>
          <p:cNvSpPr txBox="1"/>
          <p:nvPr/>
        </p:nvSpPr>
        <p:spPr>
          <a:xfrm>
            <a:off x="350133" y="6259740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Расстановка сил, действующих на робота</a:t>
            </a:r>
            <a:endParaRPr lang="en-US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ED683947-B0F4-2859-BEF1-D9A2730AD010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12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Изображение выглядит как диаграмма, зарисовка, рисунок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B3185326-BC88-16BC-37C4-02997D0EAE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6" t="8181" r="4243" b="4665"/>
          <a:stretch/>
        </p:blipFill>
        <p:spPr bwMode="auto">
          <a:xfrm>
            <a:off x="967133" y="3265080"/>
            <a:ext cx="3571240" cy="2964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9190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0"/>
            <a:ext cx="10772775" cy="763463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Расчет привода рулевого колеса БПНА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34DF595-B5B3-A999-797F-23D7CB9F64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612406"/>
                <a:ext cx="5613723" cy="5966720"/>
              </a:xfrm>
            </p:spPr>
            <p:txBody>
              <a:bodyPr>
                <a:noAutofit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Нагрузка на колесо: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ru-RU" sz="2000" i="0" smtClean="0">
                            <a:latin typeface="Cambria Math" panose="02040503050406030204" pitchFamily="18" charset="0"/>
                          </a:rPr>
                          <m:t>колеса</m:t>
                        </m:r>
                      </m:sub>
                    </m:sSub>
                    <m:r>
                      <a:rPr lang="ru-RU" sz="20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ru-RU" sz="2000" i="0" smtClean="0">
                            <a:latin typeface="Cambria Math" panose="02040503050406030204" pitchFamily="18" charset="0"/>
                          </a:rPr>
                          <m:t>mg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ru-RU" sz="2000" i="0" smtClean="0">
                                <a:latin typeface="Cambria Math" panose="02040503050406030204" pitchFamily="18" charset="0"/>
                              </a:rPr>
                              <m:t>з</m:t>
                            </m:r>
                          </m:sub>
                        </m:sSub>
                      </m:num>
                      <m:den>
                        <m:r>
                          <a:rPr lang="ru-RU" sz="2000" i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ru-RU" sz="2000" i="0" smtClean="0">
                        <a:latin typeface="Cambria Math" panose="02040503050406030204" pitchFamily="18" charset="0"/>
                      </a:rPr>
                      <m:t>=981 Н,</m:t>
                    </m:r>
                  </m:oMath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Масса нагрузки на колесо: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ru-RU" sz="2000" b="0" i="0" dirty="0"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экв</m:t>
                          </m:r>
                        </m:sub>
                      </m:sSub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2000" i="0" kern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a:rPr lang="ru-RU" sz="2000" i="0" kern="0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колеса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g</m:t>
                          </m:r>
                        </m:den>
                      </m:f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=100 кг,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Момент сопротивления повороту: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fN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колеса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колеса</m:t>
                          </m:r>
                        </m:sub>
                      </m:sSub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=29.43 Н∗м,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Угловая скорость на тихоходном валу: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πn</m:t>
                          </m:r>
                        </m:num>
                        <m:den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60</m:t>
                          </m:r>
                        </m:den>
                      </m:f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=1.047</m:t>
                      </m:r>
                      <m:f>
                        <m:f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рад</m:t>
                          </m:r>
                        </m:num>
                        <m:den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</m:den>
                      </m:f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Мощность для поворота колеса: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поворота</m:t>
                          </m:r>
                        </m:sub>
                      </m:sSub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сопр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ω</m:t>
                      </m:r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=30.813 Вт,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КПД планетарного редуктора: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0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e>
                      <m:sub>
                        <m:r>
                          <a:rPr lang="ru-RU" sz="2000" i="0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ПР</m:t>
                        </m:r>
                      </m:sub>
                    </m:sSub>
                    <m:r>
                      <a:rPr lang="ru-RU" sz="200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=0.7,</m:t>
                    </m:r>
                  </m:oMath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ru-RU" sz="2000" i="0" kern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ЦП</m:t>
                          </m:r>
                        </m:sub>
                      </m:sSub>
                      <m:r>
                        <a:rPr lang="ru-RU" sz="2000" i="0" kern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=0.97,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/>
                  <a:t>Мощность двигателя: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2000" i="0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a:rPr lang="ru-RU" sz="2000" i="0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двиг</m:t>
                        </m:r>
                      </m:sub>
                    </m:sSub>
                    <m:r>
                      <a:rPr lang="ru-RU" sz="200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поворота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ПР</m:t>
                            </m:r>
                          </m:sub>
                        </m:sSub>
                        <m:r>
                          <a:rPr lang="ru-RU" sz="2000" i="0" kern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ru-RU" sz="2000" i="0" kern="0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ЦП</m:t>
                            </m:r>
                          </m:sub>
                        </m:sSub>
                      </m:den>
                    </m:f>
                    <m:r>
                      <a:rPr lang="ru-RU" sz="200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=45.38 Вт,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934DF595-B5B3-A999-797F-23D7CB9F64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12406"/>
                <a:ext cx="5613723" cy="5966720"/>
              </a:xfrm>
              <a:blipFill>
                <a:blip r:embed="rId2"/>
                <a:stretch>
                  <a:fillRect l="-217" b="-4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8CD39E-B60F-6035-5F01-112919606F05}"/>
              </a:ext>
            </a:extLst>
          </p:cNvPr>
          <p:cNvSpPr txBox="1"/>
          <p:nvPr/>
        </p:nvSpPr>
        <p:spPr>
          <a:xfrm>
            <a:off x="6473234" y="6162548"/>
            <a:ext cx="4805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Параметры подобранных двигателя </a:t>
            </a:r>
            <a:r>
              <a:rPr lang="en-US" sz="2000" kern="0" dirty="0"/>
              <a:t>RE 30 </a:t>
            </a:r>
            <a:r>
              <a:rPr lang="ru-RU" sz="2000" kern="0" dirty="0"/>
              <a:t>и редуктора</a:t>
            </a:r>
            <a:r>
              <a:rPr lang="en-US" sz="2000" kern="0" dirty="0"/>
              <a:t> GP 32 A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4D1EB71-21A1-B391-30F3-B4103C6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247586"/>
                  </p:ext>
                </p:extLst>
              </p:nvPr>
            </p:nvGraphicFramePr>
            <p:xfrm>
              <a:off x="5706319" y="913873"/>
              <a:ext cx="6339067" cy="49616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081116">
                      <a:extLst>
                        <a:ext uri="{9D8B030D-6E8A-4147-A177-3AD203B41FA5}">
                          <a16:colId xmlns:a16="http://schemas.microsoft.com/office/drawing/2014/main" val="2504522860"/>
                        </a:ext>
                      </a:extLst>
                    </a:gridCol>
                    <a:gridCol w="1202758">
                      <a:extLst>
                        <a:ext uri="{9D8B030D-6E8A-4147-A177-3AD203B41FA5}">
                          <a16:colId xmlns:a16="http://schemas.microsoft.com/office/drawing/2014/main" val="2023620038"/>
                        </a:ext>
                      </a:extLst>
                    </a:gridCol>
                    <a:gridCol w="659315">
                      <a:extLst>
                        <a:ext uri="{9D8B030D-6E8A-4147-A177-3AD203B41FA5}">
                          <a16:colId xmlns:a16="http://schemas.microsoft.com/office/drawing/2014/main" val="2953110709"/>
                        </a:ext>
                      </a:extLst>
                    </a:gridCol>
                    <a:gridCol w="1395878">
                      <a:extLst>
                        <a:ext uri="{9D8B030D-6E8A-4147-A177-3AD203B41FA5}">
                          <a16:colId xmlns:a16="http://schemas.microsoft.com/office/drawing/2014/main" val="2855836821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</a:rPr>
                            <a:t>Параметры двигателя</a:t>
                          </a:r>
                          <a:endParaRPr lang="en-US" sz="16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328684"/>
                      </a:ext>
                    </a:extLst>
                  </a:tr>
                  <a:tr h="2740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Мощность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Вт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60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837539840"/>
                      </a:ext>
                    </a:extLst>
                  </a:tr>
                  <a:tr h="48694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Частота вращения вала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об/мин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7630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149930843"/>
                      </a:ext>
                    </a:extLst>
                  </a:tr>
                  <a:tr h="48694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Номинальный момент на выходном валу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двиг_ном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0.051</a:t>
                          </a: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886440849"/>
                      </a:ext>
                    </a:extLst>
                  </a:tr>
                  <a:tr h="2740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Диаметр 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двиг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мм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3</a:t>
                          </a:r>
                          <a:r>
                            <a:rPr lang="en-US" sz="1600" b="0">
                              <a:effectLst/>
                            </a:rPr>
                            <a:t>0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655582448"/>
                      </a:ext>
                    </a:extLst>
                  </a:tr>
                  <a:tr h="227983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</a:rPr>
                            <a:t>Параметры планетарного редуктора</a:t>
                          </a:r>
                          <a:endParaRPr lang="en-US" sz="16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315868"/>
                      </a:ext>
                    </a:extLst>
                  </a:tr>
                  <a:tr h="2821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Передаточное отношение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пр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 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n-lt"/>
                              <a:ea typeface="Times New Roman" panose="02020603050405020304" pitchFamily="18" charset="0"/>
                            </a:rPr>
                            <a:t>111</a:t>
                          </a:r>
                          <a:endParaRPr lang="en-US" sz="1600" b="0" dirty="0">
                            <a:effectLst/>
                            <a:latin typeface="+mn-lt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45262166"/>
                      </a:ext>
                    </a:extLst>
                  </a:tr>
                  <a:tr h="25896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КПД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ПР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>
                              <a:effectLst/>
                            </a:rPr>
                            <a:t> 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0.7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911132033"/>
                      </a:ext>
                    </a:extLst>
                  </a:tr>
                  <a:tr h="48694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Максимальный продолжительный момент на выходном валу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длит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4.5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200469506"/>
                      </a:ext>
                    </a:extLst>
                  </a:tr>
                  <a:tr h="48694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Максимальный кратковременный момент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16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кратковрем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6.5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3633674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D4D1EB71-21A1-B391-30F3-B4103C6261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247586"/>
                  </p:ext>
                </p:extLst>
              </p:nvPr>
            </p:nvGraphicFramePr>
            <p:xfrm>
              <a:off x="5706319" y="913873"/>
              <a:ext cx="6339067" cy="49616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081116">
                      <a:extLst>
                        <a:ext uri="{9D8B030D-6E8A-4147-A177-3AD203B41FA5}">
                          <a16:colId xmlns:a16="http://schemas.microsoft.com/office/drawing/2014/main" val="2504522860"/>
                        </a:ext>
                      </a:extLst>
                    </a:gridCol>
                    <a:gridCol w="1202758">
                      <a:extLst>
                        <a:ext uri="{9D8B030D-6E8A-4147-A177-3AD203B41FA5}">
                          <a16:colId xmlns:a16="http://schemas.microsoft.com/office/drawing/2014/main" val="2023620038"/>
                        </a:ext>
                      </a:extLst>
                    </a:gridCol>
                    <a:gridCol w="659315">
                      <a:extLst>
                        <a:ext uri="{9D8B030D-6E8A-4147-A177-3AD203B41FA5}">
                          <a16:colId xmlns:a16="http://schemas.microsoft.com/office/drawing/2014/main" val="2953110709"/>
                        </a:ext>
                      </a:extLst>
                    </a:gridCol>
                    <a:gridCol w="1395878">
                      <a:extLst>
                        <a:ext uri="{9D8B030D-6E8A-4147-A177-3AD203B41FA5}">
                          <a16:colId xmlns:a16="http://schemas.microsoft.com/office/drawing/2014/main" val="2855836821"/>
                        </a:ext>
                      </a:extLst>
                    </a:gridCol>
                  </a:tblGrid>
                  <a:tr h="32664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</a:rPr>
                            <a:t>Параметры двигателя</a:t>
                          </a:r>
                          <a:endParaRPr lang="en-US" sz="16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328684"/>
                      </a:ext>
                    </a:extLst>
                  </a:tr>
                  <a:tr h="387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Мощность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87302" r="-172727" b="-1141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Вт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60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837539840"/>
                      </a:ext>
                    </a:extLst>
                  </a:tr>
                  <a:tr h="6924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Частота вращения вала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103509" r="-172727" b="-53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об/мин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7630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149930843"/>
                      </a:ext>
                    </a:extLst>
                  </a:tr>
                  <a:tr h="6924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Номинальный момент на выходном валу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203509" r="-172727" b="-430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</a:rPr>
                            <a:t>0.051</a:t>
                          </a: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886440849"/>
                      </a:ext>
                    </a:extLst>
                  </a:tr>
                  <a:tr h="38722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Диаметр 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549206" r="-172727" b="-6793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мм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3</a:t>
                          </a:r>
                          <a:r>
                            <a:rPr lang="en-US" sz="1600" b="0">
                              <a:effectLst/>
                            </a:rPr>
                            <a:t>0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655582448"/>
                      </a:ext>
                    </a:extLst>
                  </a:tr>
                  <a:tr h="32664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1" dirty="0">
                              <a:effectLst/>
                            </a:rPr>
                            <a:t>Параметры планетарного редуктора</a:t>
                          </a:r>
                          <a:endParaRPr lang="en-US" sz="1600" b="1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315868"/>
                      </a:ext>
                    </a:extLst>
                  </a:tr>
                  <a:tr h="39852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Передаточное отношение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712308" r="-172727" b="-47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 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n-lt"/>
                              <a:ea typeface="Times New Roman" panose="02020603050405020304" pitchFamily="18" charset="0"/>
                            </a:rPr>
                            <a:t>111</a:t>
                          </a:r>
                          <a:endParaRPr lang="en-US" sz="1600" b="0" dirty="0">
                            <a:effectLst/>
                            <a:latin typeface="+mn-lt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4526216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КПД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865574" r="-172727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b="0">
                              <a:effectLst/>
                            </a:rPr>
                            <a:t> 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  <a:latin typeface="+mj-lt"/>
                              <a:ea typeface="Times New Roman" panose="02020603050405020304" pitchFamily="18" charset="0"/>
                            </a:rPr>
                            <a:t>0.7</a:t>
                          </a:r>
                          <a:endParaRPr lang="en-US" sz="1600" b="0" dirty="0">
                            <a:effectLst/>
                            <a:latin typeface="+mj-lt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2911132033"/>
                      </a:ext>
                    </a:extLst>
                  </a:tr>
                  <a:tr h="6924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Максимальный продолжительный момент на выходном валу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521239" r="-172727" b="-1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4.5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1200469506"/>
                      </a:ext>
                    </a:extLst>
                  </a:tr>
                  <a:tr h="69240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>
                              <a:effectLst/>
                            </a:rPr>
                            <a:t>Максимальный кратковременный момент</a:t>
                          </a:r>
                          <a:endParaRPr lang="en-US" sz="1600" b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5493" marR="55493" marT="0" marB="0" anchor="ctr">
                        <a:blipFill>
                          <a:blip r:embed="rId3"/>
                          <a:stretch>
                            <a:fillRect l="-255556" t="-615789" r="-172727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Н*м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ru-RU" sz="1600" b="0" dirty="0">
                              <a:effectLst/>
                            </a:rPr>
                            <a:t>6.5</a:t>
                          </a:r>
                          <a:endParaRPr lang="en-US" sz="1600" b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55493" marR="55493" marT="0" marB="0" anchor="ctr"/>
                    </a:tc>
                    <a:extLst>
                      <a:ext uri="{0D108BD9-81ED-4DB2-BD59-A6C34878D82A}">
                        <a16:rowId xmlns:a16="http://schemas.microsoft.com/office/drawing/2014/main" val="36336742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Объект 2">
            <a:extLst>
              <a:ext uri="{FF2B5EF4-FFF2-40B4-BE49-F238E27FC236}">
                <a16:creationId xmlns:a16="http://schemas.microsoft.com/office/drawing/2014/main" id="{41A20965-A094-58DC-2FB8-29C5F6DE1C4C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13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97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0"/>
            <a:ext cx="10772775" cy="136144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Регулировочный расчет  привода рулевого колеса БПНА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8526B6-AD65-E44E-5B3B-3AA4CF793E0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36" y="1550992"/>
                <a:ext cx="4468935" cy="507269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>
                    <a:cs typeface="Times New Roman" panose="02020603050405020304" pitchFamily="18" charset="0"/>
                  </a:rPr>
                  <a:t>В результате регулировочного расчёта была получена схема управления приводом с ПИ-РТ, ПИ-РС и ПИ-РП.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>
                    <a:cs typeface="Times New Roman" panose="02020603050405020304" pitchFamily="18" charset="0"/>
                  </a:rPr>
                  <a:t>Параметры ПИ-РТ: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20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РТ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К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РТ</m:t>
                        </m:r>
                      </m:sub>
                    </m:sSub>
                  </m:oMath>
                </a14:m>
                <a:r>
                  <a:rPr lang="ru-RU" sz="2000" dirty="0"/>
                  <a:t> = 24</a:t>
                </a:r>
                <a:r>
                  <a:rPr lang="en-US" sz="2000" dirty="0"/>
                  <a:t>.</a:t>
                </a:r>
                <a:r>
                  <a:rPr lang="ru-RU" sz="2000" dirty="0"/>
                  <a:t>5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>
                    <a:cs typeface="Times New Roman" panose="02020603050405020304" pitchFamily="18" charset="0"/>
                  </a:rPr>
                  <a:t>Параметры ПИ-РС:</a:t>
                </a:r>
                <a14:m>
                  <m:oMath xmlns:m="http://schemas.openxmlformats.org/officeDocument/2006/math">
                    <m:r>
                      <a:rPr lang="ru-RU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2000" b="0" i="0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РС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0.00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ru-RU" sz="2000" dirty="0"/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К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РС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= </a:t>
                </a:r>
                <a:r>
                  <a:rPr lang="en-US" sz="2000" dirty="0"/>
                  <a:t>8</a:t>
                </a:r>
                <a:r>
                  <a:rPr lang="ru-RU" sz="2000" dirty="0"/>
                  <a:t>9</a:t>
                </a:r>
                <a:r>
                  <a:rPr lang="en-US" sz="2000" dirty="0"/>
                  <a:t>.</a:t>
                </a:r>
                <a:r>
                  <a:rPr lang="ru-RU" sz="2000" dirty="0"/>
                  <a:t>9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ru-RU" sz="2000" dirty="0">
                    <a:cs typeface="Times New Roman" panose="02020603050405020304" pitchFamily="18" charset="0"/>
                  </a:rPr>
                  <a:t>Параметры ПИ-РП: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РП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0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9.6</m:t>
                      </m:r>
                    </m:oMath>
                  </m:oMathPara>
                </a14:m>
                <a:endParaRPr lang="ru-RU" sz="2000" dirty="0"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К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РП</m:t>
                        </m:r>
                      </m:sub>
                    </m:sSub>
                  </m:oMath>
                </a14:m>
                <a:r>
                  <a:rPr lang="ru-RU" sz="2000" dirty="0"/>
                  <a:t> = 26064</a:t>
                </a:r>
              </a:p>
              <a:p>
                <a:pPr marL="0" indent="0">
                  <a:buNone/>
                </a:pPr>
                <a:endParaRPr lang="ru-RU" sz="1400" dirty="0">
                  <a:latin typeface="Corbel" panose="020B0503020204020204" pitchFamily="34" charset="0"/>
                </a:endParaRPr>
              </a:p>
              <a:p>
                <a:pPr marL="0" indent="0">
                  <a:buNone/>
                </a:pPr>
                <a:endParaRPr lang="ru-RU" sz="14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18526B6-AD65-E44E-5B3B-3AA4CF793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36" y="1550992"/>
                <a:ext cx="4468935" cy="5072690"/>
              </a:xfrm>
              <a:blipFill>
                <a:blip r:embed="rId2"/>
                <a:stretch>
                  <a:fillRect t="-600" r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7EAD10-B84D-B531-3FF1-D7C1E6F9C340}"/>
              </a:ext>
            </a:extLst>
          </p:cNvPr>
          <p:cNvSpPr txBox="1"/>
          <p:nvPr/>
        </p:nvSpPr>
        <p:spPr>
          <a:xfrm>
            <a:off x="5850820" y="4134579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Структурная схема привода</a:t>
            </a:r>
            <a:endParaRPr lang="en-US" sz="2000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6B5D4BC-C8FC-5446-05FC-BF767C215355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14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Изображение выглядит как диаграмма, линия, План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1B2BBADE-3E29-A3B8-8561-D0CF3544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71" y="1600848"/>
            <a:ext cx="7550738" cy="2615011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DFA66CD6-A09E-A2E0-3C3F-833862D05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174929"/>
              </p:ext>
            </p:extLst>
          </p:nvPr>
        </p:nvGraphicFramePr>
        <p:xfrm>
          <a:off x="5429471" y="4616773"/>
          <a:ext cx="5647936" cy="1792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31411">
                  <a:extLst>
                    <a:ext uri="{9D8B030D-6E8A-4147-A177-3AD203B41FA5}">
                      <a16:colId xmlns:a16="http://schemas.microsoft.com/office/drawing/2014/main" val="4177441140"/>
                    </a:ext>
                  </a:extLst>
                </a:gridCol>
                <a:gridCol w="1216525">
                  <a:extLst>
                    <a:ext uri="{9D8B030D-6E8A-4147-A177-3AD203B41FA5}">
                      <a16:colId xmlns:a16="http://schemas.microsoft.com/office/drawing/2014/main" val="2485430161"/>
                    </a:ext>
                  </a:extLst>
                </a:gridCol>
              </a:tblGrid>
              <a:tr h="337123"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/>
                        <a:t>Характеристика</a:t>
                      </a:r>
                      <a:endParaRPr lang="en-US" sz="1600" b="1" dirty="0"/>
                    </a:p>
                  </a:txBody>
                  <a:tcPr marL="55493" marR="554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Значение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55493" marR="55493" marT="0" marB="0" anchor="ctr">
                    <a:solidFill>
                      <a:srgbClr val="F1F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834"/>
                  </a:ext>
                </a:extLst>
              </a:tr>
              <a:tr h="360873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/>
                        <a:t>Ошибка следящей системы, Е</a:t>
                      </a:r>
                      <a:r>
                        <a:rPr lang="en-US" sz="1600" b="0" dirty="0"/>
                        <a:t>max</a:t>
                      </a:r>
                    </a:p>
                  </a:txBody>
                  <a:tcPr marL="55493" marR="554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0.05 </a:t>
                      </a:r>
                      <a:r>
                        <a:rPr lang="en-US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[</a:t>
                      </a:r>
                      <a:r>
                        <a:rPr lang="ru-RU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рад</a:t>
                      </a:r>
                      <a:r>
                        <a:rPr lang="en-US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]</a:t>
                      </a:r>
                    </a:p>
                  </a:txBody>
                  <a:tcPr marL="55493" marR="55493" marT="0" marB="0" anchor="ctr"/>
                </a:tc>
                <a:extLst>
                  <a:ext uri="{0D108BD9-81ED-4DB2-BD59-A6C34878D82A}">
                    <a16:rowId xmlns:a16="http://schemas.microsoft.com/office/drawing/2014/main" val="1881844573"/>
                  </a:ext>
                </a:extLst>
              </a:tr>
              <a:tr h="360873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/>
                        <a:t>Максимальная угловая скорость</a:t>
                      </a:r>
                      <a:r>
                        <a:rPr lang="en-US" sz="1600" b="0" dirty="0"/>
                        <a:t>, </a:t>
                      </a:r>
                      <a:r>
                        <a:rPr lang="el-GR" sz="1600" b="0" dirty="0"/>
                        <a:t>ω</a:t>
                      </a:r>
                      <a:r>
                        <a:rPr lang="en-US" sz="1600" b="0" dirty="0"/>
                        <a:t>max</a:t>
                      </a:r>
                    </a:p>
                  </a:txBody>
                  <a:tcPr marL="55493" marR="554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dirty="0">
                          <a:effectLst/>
                          <a:latin typeface="+mj-lt"/>
                        </a:rPr>
                        <a:t>1.047</a:t>
                      </a:r>
                      <a:r>
                        <a:rPr lang="en-US" sz="1600" b="0" dirty="0">
                          <a:effectLst/>
                          <a:latin typeface="+mj-lt"/>
                        </a:rPr>
                        <a:t>[</a:t>
                      </a:r>
                      <a:r>
                        <a:rPr lang="ru-RU" sz="1600" b="0" dirty="0">
                          <a:effectLst/>
                          <a:latin typeface="+mj-lt"/>
                        </a:rPr>
                        <a:t>рад/с</a:t>
                      </a:r>
                      <a:r>
                        <a:rPr lang="en-US" sz="1600" b="0" dirty="0">
                          <a:effectLst/>
                          <a:latin typeface="+mj-lt"/>
                        </a:rPr>
                        <a:t>]</a:t>
                      </a:r>
                      <a:endParaRPr lang="ru-RU" sz="1600" b="0" dirty="0">
                        <a:effectLst/>
                        <a:latin typeface="+mj-lt"/>
                      </a:endParaRPr>
                    </a:p>
                  </a:txBody>
                  <a:tcPr marL="55493" marR="55493" marT="0" marB="0" anchor="ctr"/>
                </a:tc>
                <a:extLst>
                  <a:ext uri="{0D108BD9-81ED-4DB2-BD59-A6C34878D82A}">
                    <a16:rowId xmlns:a16="http://schemas.microsoft.com/office/drawing/2014/main" val="3556274320"/>
                  </a:ext>
                </a:extLst>
              </a:tr>
              <a:tr h="308543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err="1"/>
                        <a:t>Колебательность</a:t>
                      </a:r>
                      <a:r>
                        <a:rPr lang="ru-RU" sz="1600" b="0" dirty="0"/>
                        <a:t> контура скорости</a:t>
                      </a:r>
                      <a:r>
                        <a:rPr lang="en-US" sz="1600" b="0" dirty="0"/>
                        <a:t>, M</a:t>
                      </a:r>
                      <a:r>
                        <a:rPr lang="ru-RU" sz="1600" b="0" dirty="0"/>
                        <a:t>кс</a:t>
                      </a:r>
                      <a:endParaRPr lang="en-US" sz="1600" b="0" dirty="0"/>
                    </a:p>
                  </a:txBody>
                  <a:tcPr marL="55493" marR="554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&lt; </a:t>
                      </a:r>
                      <a:r>
                        <a:rPr lang="ru-RU" sz="1600" b="0">
                          <a:effectLst/>
                        </a:rPr>
                        <a:t>2 </a:t>
                      </a:r>
                      <a:endParaRPr lang="en-US" sz="16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493" marR="55493" marT="0" marB="0" anchor="ctr"/>
                </a:tc>
                <a:extLst>
                  <a:ext uri="{0D108BD9-81ED-4DB2-BD59-A6C34878D82A}">
                    <a16:rowId xmlns:a16="http://schemas.microsoft.com/office/drawing/2014/main" val="36537833"/>
                  </a:ext>
                </a:extLst>
              </a:tr>
              <a:tr h="406593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err="1"/>
                        <a:t>Колебательность</a:t>
                      </a:r>
                      <a:r>
                        <a:rPr lang="ru-RU" sz="1600" b="0" dirty="0"/>
                        <a:t> контура положения, </a:t>
                      </a:r>
                      <a:r>
                        <a:rPr lang="ru-RU" sz="1600" b="0" dirty="0" err="1"/>
                        <a:t>Мкп</a:t>
                      </a:r>
                      <a:endParaRPr lang="en-US" sz="1600" b="0" dirty="0"/>
                    </a:p>
                  </a:txBody>
                  <a:tcPr marL="55493" marR="5549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&lt; </a:t>
                      </a:r>
                      <a:r>
                        <a:rPr lang="ru-RU" sz="16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1.3</a:t>
                      </a:r>
                      <a:endParaRPr lang="en-US" sz="16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55493" marR="55493" marT="0" marB="0" anchor="ctr"/>
                </a:tc>
                <a:extLst>
                  <a:ext uri="{0D108BD9-81ED-4DB2-BD59-A6C34878D82A}">
                    <a16:rowId xmlns:a16="http://schemas.microsoft.com/office/drawing/2014/main" val="33025981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93EA14B-5AEC-EB56-AA8F-F7302F387C1B}"/>
              </a:ext>
            </a:extLst>
          </p:cNvPr>
          <p:cNvSpPr txBox="1"/>
          <p:nvPr/>
        </p:nvSpPr>
        <p:spPr>
          <a:xfrm>
            <a:off x="5850821" y="6490963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Технические требования к приводу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96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-373627"/>
            <a:ext cx="10772775" cy="136144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Моделирование привода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EAD10-B84D-B531-3FF1-D7C1E6F9C340}"/>
              </a:ext>
            </a:extLst>
          </p:cNvPr>
          <p:cNvSpPr txBox="1"/>
          <p:nvPr/>
        </p:nvSpPr>
        <p:spPr>
          <a:xfrm>
            <a:off x="6270094" y="6461517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Изменение положения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C611F-6D12-6347-A0CE-AC60B1EA9EA7}"/>
              </a:ext>
            </a:extLst>
          </p:cNvPr>
          <p:cNvSpPr txBox="1"/>
          <p:nvPr/>
        </p:nvSpPr>
        <p:spPr>
          <a:xfrm>
            <a:off x="2366687" y="3248838"/>
            <a:ext cx="77871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Структурная схема контура положения с контуром скорости и тока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158BF-7D1F-3A81-B4B5-40FAE1F7B2D0}"/>
              </a:ext>
            </a:extLst>
          </p:cNvPr>
          <p:cNvSpPr txBox="1"/>
          <p:nvPr/>
        </p:nvSpPr>
        <p:spPr>
          <a:xfrm>
            <a:off x="1136334" y="6461517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Изменение скорости</a:t>
            </a:r>
            <a:endParaRPr lang="en-US" sz="2000" dirty="0"/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48400F90-2D49-40CE-F27F-B36C3636B9C4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15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5F713B-F446-F2EF-E03A-C554A863D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" b="3145"/>
          <a:stretch/>
        </p:blipFill>
        <p:spPr bwMode="auto">
          <a:xfrm>
            <a:off x="939856" y="567123"/>
            <a:ext cx="9983768" cy="27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C43FD2-9BBE-37E2-8E58-17FF60883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484" y="3655654"/>
            <a:ext cx="3124458" cy="280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001AF4-F678-3867-8FF7-CA02EC57D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25" y="3648948"/>
            <a:ext cx="3124458" cy="281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016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-162560"/>
            <a:ext cx="10772775" cy="136144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Исследование модели привода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8526B6-AD65-E44E-5B3B-3AA4CF793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11760" y="1416447"/>
            <a:ext cx="3804367" cy="4603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>
                <a:cs typeface="Times New Roman" panose="02020603050405020304" pitchFamily="18" charset="0"/>
              </a:rPr>
              <a:t>Наклоны: -2, -1, -3</a:t>
            </a:r>
          </a:p>
          <a:p>
            <a:pPr marL="0" indent="0" algn="ctr">
              <a:buNone/>
            </a:pPr>
            <a:r>
              <a:rPr lang="ru-RU" sz="2000" dirty="0">
                <a:cs typeface="Times New Roman" panose="02020603050405020304" pitchFamily="18" charset="0"/>
              </a:rPr>
              <a:t>Полоса пропускания </a:t>
            </a:r>
            <a:r>
              <a:rPr lang="en-US" sz="2000" dirty="0">
                <a:cs typeface="Times New Roman" panose="02020603050405020304" pitchFamily="18" charset="0"/>
              </a:rPr>
              <a:t>= 111 </a:t>
            </a:r>
            <a:r>
              <a:rPr lang="ru-RU" sz="2000" dirty="0">
                <a:cs typeface="Times New Roman" panose="02020603050405020304" pitchFamily="18" charset="0"/>
              </a:rPr>
              <a:t>рад/с</a:t>
            </a:r>
          </a:p>
          <a:p>
            <a:pPr marL="0" indent="0" algn="ctr">
              <a:buNone/>
            </a:pPr>
            <a:r>
              <a:rPr lang="ru-RU" sz="2000" dirty="0">
                <a:cs typeface="Times New Roman" panose="02020603050405020304" pitchFamily="18" charset="0"/>
              </a:rPr>
              <a:t>ЗУ по амплитуде: </a:t>
            </a:r>
            <a:r>
              <a:rPr lang="en-US" sz="2000" dirty="0">
                <a:cs typeface="Times New Roman" panose="02020603050405020304" pitchFamily="18" charset="0"/>
              </a:rPr>
              <a:t>1</a:t>
            </a:r>
            <a:r>
              <a:rPr lang="ru-RU" sz="2000" dirty="0">
                <a:cs typeface="Times New Roman" panose="02020603050405020304" pitchFamily="18" charset="0"/>
              </a:rPr>
              <a:t>5</a:t>
            </a:r>
            <a:r>
              <a:rPr lang="en-US" sz="2000" dirty="0">
                <a:cs typeface="Times New Roman" panose="02020603050405020304" pitchFamily="18" charset="0"/>
              </a:rPr>
              <a:t>.3</a:t>
            </a:r>
            <a:r>
              <a:rPr lang="ru-RU" sz="2000" dirty="0">
                <a:cs typeface="Times New Roman" panose="02020603050405020304" pitchFamily="18" charset="0"/>
              </a:rPr>
              <a:t> дБ</a:t>
            </a:r>
          </a:p>
          <a:p>
            <a:pPr marL="0" indent="0" algn="ctr">
              <a:buNone/>
            </a:pPr>
            <a:r>
              <a:rPr lang="ru-RU" sz="2000" dirty="0">
                <a:cs typeface="Times New Roman" panose="02020603050405020304" pitchFamily="18" charset="0"/>
              </a:rPr>
              <a:t>ЗУ по фазе: </a:t>
            </a:r>
            <a:r>
              <a:rPr lang="en-US" sz="2000" dirty="0">
                <a:cs typeface="Times New Roman" panose="02020603050405020304" pitchFamily="18" charset="0"/>
              </a:rPr>
              <a:t>75.7</a:t>
            </a:r>
            <a:r>
              <a:rPr lang="ru-RU" sz="2000" dirty="0">
                <a:cs typeface="Times New Roman" panose="02020603050405020304" pitchFamily="18" charset="0"/>
              </a:rPr>
              <a:t>°</a:t>
            </a:r>
          </a:p>
          <a:p>
            <a:pPr marL="0" indent="0">
              <a:buNone/>
            </a:pPr>
            <a:endParaRPr lang="ru-RU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ru-RU" sz="1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09B4B1-663C-387B-D526-4723E7E1B1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33" y="2368230"/>
            <a:ext cx="5430520" cy="3489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C6FC3-0AC8-B0DE-C514-DFC83D619283}"/>
              </a:ext>
            </a:extLst>
          </p:cNvPr>
          <p:cNvSpPr txBox="1"/>
          <p:nvPr/>
        </p:nvSpPr>
        <p:spPr>
          <a:xfrm>
            <a:off x="2669020" y="904166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График тока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1DD0F-5235-92BA-57FD-4BB01256B49B}"/>
              </a:ext>
            </a:extLst>
          </p:cNvPr>
          <p:cNvSpPr txBox="1"/>
          <p:nvPr/>
        </p:nvSpPr>
        <p:spPr>
          <a:xfrm>
            <a:off x="2669019" y="3831544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График ошибки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05B56A-5490-1386-B40D-7C6D11642622}"/>
              </a:ext>
            </a:extLst>
          </p:cNvPr>
          <p:cNvSpPr txBox="1"/>
          <p:nvPr/>
        </p:nvSpPr>
        <p:spPr>
          <a:xfrm>
            <a:off x="6983373" y="1910956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ЛФЧХ разомкнутой цепи</a:t>
            </a:r>
            <a:endParaRPr lang="en-US" sz="20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F833AF5-EFFE-7E60-89E0-3D880DDD808E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16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8A82DC-D485-7C98-42CC-4C06ECD7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35" y="4240813"/>
            <a:ext cx="2802604" cy="25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13960C-062E-57B9-72BF-93BB1711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63" y="1227704"/>
            <a:ext cx="2836708" cy="257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22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-162560"/>
            <a:ext cx="10772775" cy="136144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Модель привода рулевого колеса БПНА</a:t>
            </a:r>
            <a:endParaRPr lang="en-US" sz="4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F833AF5-EFFE-7E60-89E0-3D880DDD808E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17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3" name="Объект 7">
            <a:extLst>
              <a:ext uri="{FF2B5EF4-FFF2-40B4-BE49-F238E27FC236}">
                <a16:creationId xmlns:a16="http://schemas.microsoft.com/office/drawing/2014/main" id="{FD98B4E7-A032-1AE6-8770-AF03242D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r="9756"/>
          <a:stretch/>
        </p:blipFill>
        <p:spPr>
          <a:xfrm>
            <a:off x="393573" y="1048640"/>
            <a:ext cx="5145791" cy="5197613"/>
          </a:xfr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44DBCB5-5A7D-F098-406E-AD9EB927E3DD}"/>
              </a:ext>
            </a:extLst>
          </p:cNvPr>
          <p:cNvSpPr txBox="1"/>
          <p:nvPr/>
        </p:nvSpPr>
        <p:spPr>
          <a:xfrm>
            <a:off x="563848" y="6246253"/>
            <a:ext cx="48052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Модель привода рулевого колеса</a:t>
            </a:r>
            <a:endParaRPr lang="en-US" sz="2000" dirty="0"/>
          </a:p>
        </p:txBody>
      </p: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75480567-A421-73A7-13D1-961546052F7A}"/>
              </a:ext>
            </a:extLst>
          </p:cNvPr>
          <p:cNvGrpSpPr/>
          <p:nvPr/>
        </p:nvGrpSpPr>
        <p:grpSpPr>
          <a:xfrm>
            <a:off x="5539362" y="944718"/>
            <a:ext cx="6391216" cy="5701645"/>
            <a:chOff x="0" y="996068"/>
            <a:chExt cx="6391216" cy="5701645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2FD8DE8D-3005-5E4F-6DC3-8840D6E3E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44"/>
            <a:stretch/>
          </p:blipFill>
          <p:spPr>
            <a:xfrm>
              <a:off x="311979" y="996068"/>
              <a:ext cx="6079237" cy="5394131"/>
            </a:xfrm>
            <a:prstGeom prst="rect">
              <a:avLst/>
            </a:prstGeom>
          </p:spPr>
        </p:pic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467405DC-09CE-53CB-C706-C69BDD82CCB3}"/>
                </a:ext>
              </a:extLst>
            </p:cNvPr>
            <p:cNvCxnSpPr>
              <a:cxnSpLocks/>
            </p:cNvCxnSpPr>
            <p:nvPr/>
          </p:nvCxnSpPr>
          <p:spPr>
            <a:xfrm>
              <a:off x="2381775" y="5553185"/>
              <a:ext cx="821678" cy="17935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5356968-0068-19BB-22A7-38096BC39C3C}"/>
                </a:ext>
              </a:extLst>
            </p:cNvPr>
            <p:cNvSpPr txBox="1"/>
            <p:nvPr/>
          </p:nvSpPr>
          <p:spPr>
            <a:xfrm>
              <a:off x="1436727" y="5153075"/>
              <a:ext cx="1111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Колесо</a:t>
              </a:r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E744F6-17C2-DD70-42AB-AE7DFF8A74DF}"/>
                </a:ext>
              </a:extLst>
            </p:cNvPr>
            <p:cNvSpPr txBox="1"/>
            <p:nvPr/>
          </p:nvSpPr>
          <p:spPr>
            <a:xfrm>
              <a:off x="4147160" y="4100921"/>
              <a:ext cx="21582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Мотор - редуктор</a:t>
              </a:r>
              <a:endParaRPr lang="en-US" sz="2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CAE766-EC44-8019-F3A3-CDCC2CE90308}"/>
                </a:ext>
              </a:extLst>
            </p:cNvPr>
            <p:cNvSpPr txBox="1"/>
            <p:nvPr/>
          </p:nvSpPr>
          <p:spPr>
            <a:xfrm>
              <a:off x="0" y="1125462"/>
              <a:ext cx="21582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Цилиндрическая</a:t>
              </a:r>
            </a:p>
            <a:p>
              <a:pPr algn="ctr"/>
              <a:r>
                <a:rPr lang="ru-RU" sz="2000" kern="0" dirty="0"/>
                <a:t>передача</a:t>
              </a:r>
              <a:endParaRPr lang="en-US" sz="2000" dirty="0"/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092DDEAA-D1EF-B1B7-A9E4-B59A5D027C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0618" y="3155661"/>
              <a:ext cx="990799" cy="81879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0F6A68-C351-9669-56E9-62991D415FA5}"/>
                </a:ext>
              </a:extLst>
            </p:cNvPr>
            <p:cNvSpPr txBox="1"/>
            <p:nvPr/>
          </p:nvSpPr>
          <p:spPr>
            <a:xfrm>
              <a:off x="119391" y="3796061"/>
              <a:ext cx="215822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Крепление колеса к платформе</a:t>
              </a:r>
              <a:endParaRPr lang="en-US" sz="2000" dirty="0"/>
            </a:p>
          </p:txBody>
        </p: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7D2F1683-40AD-A264-1B98-6A58EF5BF19A}"/>
                </a:ext>
              </a:extLst>
            </p:cNvPr>
            <p:cNvCxnSpPr>
              <a:cxnSpLocks/>
            </p:cNvCxnSpPr>
            <p:nvPr/>
          </p:nvCxnSpPr>
          <p:spPr>
            <a:xfrm>
              <a:off x="1772807" y="1759930"/>
              <a:ext cx="992610" cy="59757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801EBA63-1F4A-DB19-3BE8-F5A34BB49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619" y="3121370"/>
              <a:ext cx="595272" cy="67430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073E7781-90A3-6515-FBB4-0733A820F6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453" y="1491707"/>
              <a:ext cx="1847964" cy="122088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BB4C2C-A592-4648-9FC8-FABFFDDBD252}"/>
                </a:ext>
              </a:extLst>
            </p:cNvPr>
            <p:cNvSpPr txBox="1"/>
            <p:nvPr/>
          </p:nvSpPr>
          <p:spPr>
            <a:xfrm>
              <a:off x="4083838" y="1048640"/>
              <a:ext cx="21582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Вал</a:t>
              </a:r>
              <a:endParaRPr lang="en-US" sz="2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4E6084A-189E-20DD-7BD7-DAEF9EC2BD7F}"/>
                </a:ext>
              </a:extLst>
            </p:cNvPr>
            <p:cNvSpPr txBox="1"/>
            <p:nvPr/>
          </p:nvSpPr>
          <p:spPr>
            <a:xfrm>
              <a:off x="729653" y="6297603"/>
              <a:ext cx="51629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kern="0" dirty="0"/>
                <a:t>Модель привода рулевого колеса в разрезе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73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6233"/>
            <a:ext cx="3368230" cy="5325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dirty="0">
                <a:solidFill>
                  <a:srgbClr val="FFFFFF"/>
                </a:solidFill>
              </a:rPr>
              <a:t>Заключение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4525FA-B488-7A5B-C034-67978C507BCA}"/>
              </a:ext>
            </a:extLst>
          </p:cNvPr>
          <p:cNvSpPr/>
          <p:nvPr/>
        </p:nvSpPr>
        <p:spPr>
          <a:xfrm>
            <a:off x="3368233" y="0"/>
            <a:ext cx="8823766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46ACCD51-F9B8-B01F-EA58-4B692C7AB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3638" y="1397847"/>
            <a:ext cx="8592955" cy="4693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cs typeface="Times New Roman" panose="02020603050405020304" pitchFamily="18" charset="0"/>
              </a:rPr>
              <a:t>В ходе проделанной работы были получены следующие результаты: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Проведен обзор проекта на актуальность исследования и анализ существующих БПНА для контроля состояния посевных полей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Разработана структура системы управления БПНА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Разработаны алгоритм работы БПНА и алгоритм ориентации БПНА на поле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Рассчитан и подобран привод тягового колеса БПНА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Проведен регулировочный расчет, разработка и моделирование привода рулевого колеса БПНА</a:t>
            </a:r>
          </a:p>
          <a:p>
            <a:pPr marL="457200" indent="-457200">
              <a:buAutoNum type="arabicPeriod"/>
            </a:pPr>
            <a:r>
              <a:rPr lang="ru-RU" sz="2000" dirty="0">
                <a:cs typeface="Times New Roman" panose="02020603050405020304" pitchFamily="18" charset="0"/>
              </a:rPr>
              <a:t>Подобраны комплектующие элементы мобильной платформы БПНА</a:t>
            </a:r>
          </a:p>
          <a:p>
            <a:pPr marL="0" indent="0">
              <a:buNone/>
            </a:pPr>
            <a:endParaRPr lang="ru-RU" sz="1400" dirty="0"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ru-RU" sz="1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5D3D9A00-1BC8-B5A5-8183-8D8C8E66F6E2}"/>
              </a:ext>
            </a:extLst>
          </p:cNvPr>
          <p:cNvSpPr txBox="1">
            <a:spLocks/>
          </p:cNvSpPr>
          <p:nvPr/>
        </p:nvSpPr>
        <p:spPr>
          <a:xfrm>
            <a:off x="11521440" y="6039974"/>
            <a:ext cx="573385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18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E203F-54DC-2BC6-0D24-8F6BBAB02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4262" y="3009031"/>
            <a:ext cx="7104262" cy="839937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Спасибо за внимание!</a:t>
            </a:r>
            <a:endParaRPr lang="en-US" sz="4800" dirty="0"/>
          </a:p>
        </p:txBody>
      </p:sp>
      <p:pic>
        <p:nvPicPr>
          <p:cNvPr id="12" name="Picture 11" descr="Представление Долина карты">
            <a:extLst>
              <a:ext uri="{FF2B5EF4-FFF2-40B4-BE49-F238E27FC236}">
                <a16:creationId xmlns:a16="http://schemas.microsoft.com/office/drawing/2014/main" id="{9F2CE643-21A2-8C0D-9BEB-C99614C66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6" r="35975"/>
          <a:stretch/>
        </p:blipFill>
        <p:spPr>
          <a:xfrm>
            <a:off x="-10288" y="10"/>
            <a:ext cx="4628007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50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6" y="267304"/>
            <a:ext cx="10753725" cy="73895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Актуальность работы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AE710-693C-A086-4F5E-51948874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2607"/>
            <a:ext cx="12192000" cy="1185261"/>
          </a:xfrm>
        </p:spPr>
        <p:txBody>
          <a:bodyPr>
            <a:normAutofit/>
          </a:bodyPr>
          <a:lstStyle/>
          <a:p>
            <a:pPr algn="ctr"/>
            <a:r>
              <a:rPr lang="ru-RU" sz="2000" dirty="0"/>
              <a:t>Сельское хозяйство активно развивается, что является главной причиной автоматизации производства. Благодаря внедрению в сельское хозяйство беспилотных аппаратов можно значительно уменьшить влияние человеческого фактора и экологического ущерба благодаря более разумному распределению ресурсов </a:t>
            </a:r>
            <a:endParaRPr lang="en-US" sz="2000" dirty="0"/>
          </a:p>
        </p:txBody>
      </p:sp>
      <p:pic>
        <p:nvPicPr>
          <p:cNvPr id="2054" name="Picture 6" descr="Сельское хозяйство | Invest Chisinau">
            <a:extLst>
              <a:ext uri="{FF2B5EF4-FFF2-40B4-BE49-F238E27FC236}">
                <a16:creationId xmlns:a16="http://schemas.microsoft.com/office/drawing/2014/main" id="{762935A2-7AA4-0FAE-3513-0798F284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" y="1458805"/>
            <a:ext cx="5666423" cy="31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Инвестиции в сельское хозяйство выросли на 2,4% – Агроинвестор">
            <a:extLst>
              <a:ext uri="{FF2B5EF4-FFF2-40B4-BE49-F238E27FC236}">
                <a16:creationId xmlns:a16="http://schemas.microsoft.com/office/drawing/2014/main" id="{77E4D6F1-50A8-19AD-DB32-ADE95C8E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52" y="1458805"/>
            <a:ext cx="3992411" cy="319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8281A5FB-055D-2E7B-3BB9-455940998A8D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9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258440"/>
            <a:ext cx="10753725" cy="73895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Обзор существующих решений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AE710-693C-A086-4F5E-51948874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39" y="2823477"/>
            <a:ext cx="3120076" cy="9311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 err="1"/>
              <a:t>Агробот</a:t>
            </a:r>
            <a:r>
              <a:rPr lang="ru-RU" sz="2000" dirty="0"/>
              <a:t>, Россия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7D00872-CC02-1093-77D1-B5655DEFBDF6}"/>
              </a:ext>
            </a:extLst>
          </p:cNvPr>
          <p:cNvSpPr txBox="1">
            <a:spLocks/>
          </p:cNvSpPr>
          <p:nvPr/>
        </p:nvSpPr>
        <p:spPr>
          <a:xfrm>
            <a:off x="9328092" y="2823476"/>
            <a:ext cx="2715114" cy="931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dirty="0"/>
              <a:t>Ladybird</a:t>
            </a:r>
            <a:r>
              <a:rPr lang="ru-RU" sz="2000" dirty="0"/>
              <a:t>, Австралия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8E0698B-EB08-1E82-E1AA-4332A8CB8CAC}"/>
              </a:ext>
            </a:extLst>
          </p:cNvPr>
          <p:cNvSpPr txBox="1">
            <a:spLocks/>
          </p:cNvSpPr>
          <p:nvPr/>
        </p:nvSpPr>
        <p:spPr>
          <a:xfrm>
            <a:off x="3797891" y="2838524"/>
            <a:ext cx="2635063" cy="91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dirty="0" err="1"/>
              <a:t>Xaver</a:t>
            </a:r>
            <a:r>
              <a:rPr lang="ru-RU" sz="2000" dirty="0"/>
              <a:t>, Германия</a:t>
            </a:r>
            <a:endParaRPr lang="en-US" sz="200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E1A825D-6AD2-8E5D-DA10-FBB9EEA01224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3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834940D-439E-AB63-3D9A-E9854137FA90}"/>
              </a:ext>
            </a:extLst>
          </p:cNvPr>
          <p:cNvGrpSpPr/>
          <p:nvPr/>
        </p:nvGrpSpPr>
        <p:grpSpPr>
          <a:xfrm>
            <a:off x="217037" y="1038676"/>
            <a:ext cx="11757924" cy="2096039"/>
            <a:chOff x="285135" y="1332961"/>
            <a:chExt cx="11757924" cy="2096039"/>
          </a:xfrm>
        </p:grpSpPr>
        <p:pic>
          <p:nvPicPr>
            <p:cNvPr id="4" name="Рисунок 3" descr="Изображение выглядит как на открытом воздухе, колесо, шина, транспортное средство&#10;&#10;Автоматически созданное описание">
              <a:extLst>
                <a:ext uri="{FF2B5EF4-FFF2-40B4-BE49-F238E27FC236}">
                  <a16:creationId xmlns:a16="http://schemas.microsoft.com/office/drawing/2014/main" id="{45B2EACE-0C8D-6054-732A-B239862CA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5" t="28583" r="24043" b="22726"/>
            <a:stretch/>
          </p:blipFill>
          <p:spPr bwMode="auto">
            <a:xfrm>
              <a:off x="285135" y="1352627"/>
              <a:ext cx="3333281" cy="205125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Рисунок 4" descr="Изображение выглядит как на открытом воздухе, небо, земля, колесо&#10;&#10;Автоматически созданное описание">
              <a:extLst>
                <a:ext uri="{FF2B5EF4-FFF2-40B4-BE49-F238E27FC236}">
                  <a16:creationId xmlns:a16="http://schemas.microsoft.com/office/drawing/2014/main" id="{9B6DE231-06AB-7998-0C08-D59BE6565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0" t="7863" r="22918" b="7910"/>
            <a:stretch/>
          </p:blipFill>
          <p:spPr bwMode="auto">
            <a:xfrm>
              <a:off x="9506108" y="1373677"/>
              <a:ext cx="2536951" cy="20553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Рисунок 5" descr="Изображение выглядит как земля, на открытом воздухе, трактор, колесо&#10;&#10;Автоматически созданное описание">
              <a:extLst>
                <a:ext uri="{FF2B5EF4-FFF2-40B4-BE49-F238E27FC236}">
                  <a16:creationId xmlns:a16="http://schemas.microsoft.com/office/drawing/2014/main" id="{C1317390-3433-6CA6-D0A5-0C541B380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98" t="23191" r="25647" b="497"/>
            <a:stretch/>
          </p:blipFill>
          <p:spPr bwMode="auto">
            <a:xfrm>
              <a:off x="3972592" y="1332961"/>
              <a:ext cx="2536950" cy="207091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Рисунок 9" descr="Изображение выглядит как небо, на открытом воздухе, трава, сельское хозяйство&#10;&#10;Автоматически созданное описание">
              <a:extLst>
                <a:ext uri="{FF2B5EF4-FFF2-40B4-BE49-F238E27FC236}">
                  <a16:creationId xmlns:a16="http://schemas.microsoft.com/office/drawing/2014/main" id="{A5F85C59-C860-C310-C5BA-46F6211B5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738" t="25080" r="25354" b="12984"/>
            <a:stretch/>
          </p:blipFill>
          <p:spPr>
            <a:xfrm>
              <a:off x="6863718" y="1332961"/>
              <a:ext cx="2288214" cy="2096039"/>
            </a:xfrm>
            <a:prstGeom prst="rect">
              <a:avLst/>
            </a:prstGeom>
          </p:spPr>
        </p:pic>
      </p:grp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CE1BF78-3270-C448-EBDB-E58017088CA2}"/>
              </a:ext>
            </a:extLst>
          </p:cNvPr>
          <p:cNvSpPr txBox="1">
            <a:spLocks/>
          </p:cNvSpPr>
          <p:nvPr/>
        </p:nvSpPr>
        <p:spPr>
          <a:xfrm>
            <a:off x="6539557" y="2823475"/>
            <a:ext cx="2715114" cy="916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dirty="0"/>
              <a:t>Aigen</a:t>
            </a:r>
            <a:r>
              <a:rPr lang="ru-RU" sz="2000" dirty="0"/>
              <a:t>, США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0ED3E2F6-5100-3B86-6775-D7F1795EC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86876"/>
              </p:ext>
            </p:extLst>
          </p:nvPr>
        </p:nvGraphicFramePr>
        <p:xfrm>
          <a:off x="1310352" y="3641908"/>
          <a:ext cx="9571293" cy="2667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0571">
                  <a:extLst>
                    <a:ext uri="{9D8B030D-6E8A-4147-A177-3AD203B41FA5}">
                      <a16:colId xmlns:a16="http://schemas.microsoft.com/office/drawing/2014/main" val="2654712136"/>
                    </a:ext>
                  </a:extLst>
                </a:gridCol>
                <a:gridCol w="2304561">
                  <a:extLst>
                    <a:ext uri="{9D8B030D-6E8A-4147-A177-3AD203B41FA5}">
                      <a16:colId xmlns:a16="http://schemas.microsoft.com/office/drawing/2014/main" val="4243796228"/>
                    </a:ext>
                  </a:extLst>
                </a:gridCol>
                <a:gridCol w="2022445">
                  <a:extLst>
                    <a:ext uri="{9D8B030D-6E8A-4147-A177-3AD203B41FA5}">
                      <a16:colId xmlns:a16="http://schemas.microsoft.com/office/drawing/2014/main" val="3216013031"/>
                    </a:ext>
                  </a:extLst>
                </a:gridCol>
                <a:gridCol w="1969929">
                  <a:extLst>
                    <a:ext uri="{9D8B030D-6E8A-4147-A177-3AD203B41FA5}">
                      <a16:colId xmlns:a16="http://schemas.microsoft.com/office/drawing/2014/main" val="2031486546"/>
                    </a:ext>
                  </a:extLst>
                </a:gridCol>
                <a:gridCol w="1433787">
                  <a:extLst>
                    <a:ext uri="{9D8B030D-6E8A-4147-A177-3AD203B41FA5}">
                      <a16:colId xmlns:a16="http://schemas.microsoft.com/office/drawing/2014/main" val="3518106252"/>
                    </a:ext>
                  </a:extLst>
                </a:gridCol>
              </a:tblGrid>
              <a:tr h="7945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Название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Универсальность</a:t>
                      </a:r>
                      <a:endParaRPr lang="en-US" sz="1600" dirty="0">
                        <a:effectLst/>
                        <a:latin typeface="+mj-lt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платформы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Способ отслеживания положения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j-lt"/>
                        </a:rPr>
                        <a:t>Работа в плохих погодных условиях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Скорость работы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42954"/>
                  </a:ext>
                </a:extLst>
              </a:tr>
              <a:tr h="38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j-lt"/>
                        </a:rPr>
                        <a:t>Моё решение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GPS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3909855"/>
                  </a:ext>
                </a:extLst>
              </a:tr>
              <a:tr h="309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j-lt"/>
                        </a:rPr>
                        <a:t>Агробот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GSM/GPRS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>
                          <a:effectLst/>
                          <a:latin typeface="+mj-lt"/>
                        </a:rPr>
                        <a:t>+</a:t>
                      </a:r>
                      <a:endParaRPr lang="en-US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-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6919751"/>
                  </a:ext>
                </a:extLst>
              </a:tr>
              <a:tr h="38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Ladybird 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-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GPS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0984202"/>
                  </a:ext>
                </a:extLst>
              </a:tr>
              <a:tr h="38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j-lt"/>
                        </a:rPr>
                        <a:t>Xaver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-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 EGNOS/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GPS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-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</a:rPr>
                        <a:t>+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389541"/>
                  </a:ext>
                </a:extLst>
              </a:tr>
              <a:tr h="3863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Aigen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-</a:t>
                      </a:r>
                      <a:endParaRPr lang="en-US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GPS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+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65728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A6827F8-2B2A-1B5B-C5B3-693A1FC625B7}"/>
              </a:ext>
            </a:extLst>
          </p:cNvPr>
          <p:cNvSpPr txBox="1"/>
          <p:nvPr/>
        </p:nvSpPr>
        <p:spPr>
          <a:xfrm>
            <a:off x="3550318" y="6355652"/>
            <a:ext cx="5865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Таблица сравнений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386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6" y="331893"/>
            <a:ext cx="10753725" cy="73895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Цели и задачи работы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AE710-693C-A086-4F5E-51948874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5" y="1430502"/>
            <a:ext cx="10753725" cy="4746778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solidFill>
                  <a:schemeClr val="accent1"/>
                </a:solidFill>
              </a:rPr>
              <a:t>Цель:</a:t>
            </a:r>
            <a:r>
              <a:rPr lang="ru-RU" sz="2000" dirty="0"/>
              <a:t> </a:t>
            </a:r>
          </a:p>
          <a:p>
            <a:pPr algn="just"/>
            <a:r>
              <a:rPr lang="ru-RU" sz="2000" kern="0" dirty="0">
                <a:effectLst/>
                <a:ea typeface="Times New Roman" panose="02020603050405020304" pitchFamily="18" charset="0"/>
              </a:rPr>
              <a:t>Разработка системы управления и элементов конструкции беспилотного наземного аппарата (БПНА) для коррекции состояния посевных полей</a:t>
            </a:r>
          </a:p>
          <a:p>
            <a:r>
              <a:rPr lang="ru-RU" sz="2000" kern="0" dirty="0">
                <a:solidFill>
                  <a:schemeClr val="accent1"/>
                </a:solidFill>
              </a:rPr>
              <a:t>Задачи: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Разработка алгоритма управления БПНА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Разработка алгоритма ориентации БПНА на поле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Р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азработка структуры системы управления БПНА</a:t>
            </a:r>
            <a:endParaRPr lang="ru-RU" sz="20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Выбор комплектующих элементов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Расчет и подбор двигателя тягового колеса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Регулировочный расчет</a:t>
            </a:r>
            <a:r>
              <a:rPr lang="ru-RU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, </a:t>
            </a: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и моделирование привода поворота рулевого колеса мобильной платформы БПНА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AECA3479-D3F3-5E65-1609-B9748F6A8E25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4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0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Изображение выглядит как колесо, ручная тележ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066D12E-6631-5B29-E332-60F7EECD7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8804" r="11641" b="5319"/>
          <a:stretch/>
        </p:blipFill>
        <p:spPr>
          <a:xfrm>
            <a:off x="8254240" y="861022"/>
            <a:ext cx="3699851" cy="3036549"/>
          </a:xfrm>
          <a:prstGeom prst="rect">
            <a:avLst/>
          </a:prstGeom>
        </p:spPr>
      </p:pic>
      <p:pic>
        <p:nvPicPr>
          <p:cNvPr id="9" name="Рисунок 8" descr="Изображение выглядит как мультфильм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EF1547C2-C8E6-5D7B-7D57-D361916538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r="14205" b="5451"/>
          <a:stretch/>
        </p:blipFill>
        <p:spPr>
          <a:xfrm>
            <a:off x="8956648" y="3965084"/>
            <a:ext cx="2158229" cy="2339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60C70-7C3F-ADD0-21CD-7954E40D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-245806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Основные технические требования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4DF595-B5B3-A999-797F-23D7CB9F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890" y="1180618"/>
            <a:ext cx="3285643" cy="54632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Ширина колеи мобильной платформы: 1.2 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Длина мобильной платформы: 1.4 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Расстояние от поверхности земли до нижней части платформы: 0.9 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Максимальная масса: </a:t>
            </a:r>
            <a:br>
              <a:rPr lang="ru-RU" sz="2000" dirty="0"/>
            </a:br>
            <a:r>
              <a:rPr lang="ru-RU" sz="2000" dirty="0"/>
              <a:t>200 кг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Максимальная скорость: 1.4 м/с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/>
              <a:t> Время непрерывной работы без подзарядки: </a:t>
            </a:r>
            <a:br>
              <a:rPr lang="ru-RU" sz="2000" dirty="0"/>
            </a:br>
            <a:r>
              <a:rPr lang="ru-RU" sz="2000" dirty="0"/>
              <a:t>10 часов</a:t>
            </a:r>
            <a:endParaRPr lang="en-US" sz="20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D9FFAFE-9725-8869-29BC-A4EDFE3E94E3}"/>
              </a:ext>
            </a:extLst>
          </p:cNvPr>
          <p:cNvSpPr txBox="1">
            <a:spLocks/>
          </p:cNvSpPr>
          <p:nvPr/>
        </p:nvSpPr>
        <p:spPr>
          <a:xfrm>
            <a:off x="4867763" y="6037829"/>
            <a:ext cx="5975952" cy="75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/>
              <a:t>Схематичное представление мобильной платформы</a:t>
            </a:r>
            <a:endParaRPr lang="en-US" sz="2000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AF3611D-58A6-1A48-867C-8DBE16A95316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5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7B1D6E-96D3-EC4E-618F-7F8ADF4598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99" t="8607" r="10574" b="3122"/>
          <a:stretch/>
        </p:blipFill>
        <p:spPr>
          <a:xfrm>
            <a:off x="4099459" y="974228"/>
            <a:ext cx="3993080" cy="31216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2774C7-0AF0-7F0E-E131-387A09404C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34" t="7426" r="9916" b="10108"/>
          <a:stretch/>
        </p:blipFill>
        <p:spPr>
          <a:xfrm>
            <a:off x="4251633" y="4263740"/>
            <a:ext cx="2766349" cy="1974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168045-59C1-8D11-9B95-6F6A43FCB21C}"/>
              </a:ext>
            </a:extLst>
          </p:cNvPr>
          <p:cNvSpPr txBox="1"/>
          <p:nvPr/>
        </p:nvSpPr>
        <p:spPr>
          <a:xfrm>
            <a:off x="9167548" y="2794165"/>
            <a:ext cx="2158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Емкость с пестицидами</a:t>
            </a:r>
            <a:endParaRPr lang="en-US" sz="2000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92EA09D-D058-D308-6EBE-755197924BB2}"/>
              </a:ext>
            </a:extLst>
          </p:cNvPr>
          <p:cNvCxnSpPr>
            <a:cxnSpLocks/>
          </p:cNvCxnSpPr>
          <p:nvPr/>
        </p:nvCxnSpPr>
        <p:spPr>
          <a:xfrm flipV="1">
            <a:off x="9473547" y="1792345"/>
            <a:ext cx="584853" cy="41008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DF59FDC-B057-5F62-FAAC-9EE782CE9CB0}"/>
              </a:ext>
            </a:extLst>
          </p:cNvPr>
          <p:cNvCxnSpPr>
            <a:cxnSpLocks/>
          </p:cNvCxnSpPr>
          <p:nvPr/>
        </p:nvCxnSpPr>
        <p:spPr>
          <a:xfrm flipV="1">
            <a:off x="8482885" y="4679895"/>
            <a:ext cx="1311323" cy="1811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F7304931-F09D-3409-9F0F-D1A39B1D6E0F}"/>
              </a:ext>
            </a:extLst>
          </p:cNvPr>
          <p:cNvCxnSpPr>
            <a:cxnSpLocks/>
          </p:cNvCxnSpPr>
          <p:nvPr/>
        </p:nvCxnSpPr>
        <p:spPr>
          <a:xfrm>
            <a:off x="8482885" y="4862161"/>
            <a:ext cx="1461721" cy="4059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70D5869-E8F9-EB60-7E3B-E63A5A875AAF}"/>
              </a:ext>
            </a:extLst>
          </p:cNvPr>
          <p:cNvSpPr txBox="1"/>
          <p:nvPr/>
        </p:nvSpPr>
        <p:spPr>
          <a:xfrm>
            <a:off x="7017982" y="4869066"/>
            <a:ext cx="215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Форсунки</a:t>
            </a:r>
            <a:endParaRPr lang="en-US" sz="2000" dirty="0"/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26EB601-A215-0659-3D1A-A5E2B233CAA0}"/>
              </a:ext>
            </a:extLst>
          </p:cNvPr>
          <p:cNvCxnSpPr>
            <a:cxnSpLocks/>
          </p:cNvCxnSpPr>
          <p:nvPr/>
        </p:nvCxnSpPr>
        <p:spPr>
          <a:xfrm flipH="1">
            <a:off x="10106911" y="4521200"/>
            <a:ext cx="1185929" cy="50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1F96F16D-AEFE-5C51-5FDF-65CED9817CF8}"/>
              </a:ext>
            </a:extLst>
          </p:cNvPr>
          <p:cNvCxnSpPr>
            <a:cxnSpLocks/>
          </p:cNvCxnSpPr>
          <p:nvPr/>
        </p:nvCxnSpPr>
        <p:spPr>
          <a:xfrm flipH="1">
            <a:off x="10326474" y="4521200"/>
            <a:ext cx="966366" cy="6135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0EC97F-7606-03EF-6D70-8F9556A4F184}"/>
              </a:ext>
            </a:extLst>
          </p:cNvPr>
          <p:cNvSpPr txBox="1"/>
          <p:nvPr/>
        </p:nvSpPr>
        <p:spPr>
          <a:xfrm>
            <a:off x="10358890" y="4121090"/>
            <a:ext cx="215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Камеры</a:t>
            </a:r>
            <a:endParaRPr lang="en-US" sz="2000" dirty="0"/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D383AD5-45BA-23DE-DEF6-E63505B25917}"/>
              </a:ext>
            </a:extLst>
          </p:cNvPr>
          <p:cNvCxnSpPr>
            <a:cxnSpLocks/>
          </p:cNvCxnSpPr>
          <p:nvPr/>
        </p:nvCxnSpPr>
        <p:spPr>
          <a:xfrm flipH="1" flipV="1">
            <a:off x="5905466" y="3807454"/>
            <a:ext cx="1553358" cy="10478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B026F7E6-07D6-9ADA-5DC1-7AED2B4B804B}"/>
              </a:ext>
            </a:extLst>
          </p:cNvPr>
          <p:cNvCxnSpPr>
            <a:cxnSpLocks/>
          </p:cNvCxnSpPr>
          <p:nvPr/>
        </p:nvCxnSpPr>
        <p:spPr>
          <a:xfrm flipV="1">
            <a:off x="7458824" y="3181181"/>
            <a:ext cx="266611" cy="7310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C715E4B-EA72-261E-56E8-77133D112B09}"/>
              </a:ext>
            </a:extLst>
          </p:cNvPr>
          <p:cNvSpPr txBox="1"/>
          <p:nvPr/>
        </p:nvSpPr>
        <p:spPr>
          <a:xfrm>
            <a:off x="6546440" y="3873292"/>
            <a:ext cx="2158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Поворотные колеса</a:t>
            </a:r>
            <a:endParaRPr lang="en-US" sz="2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874F99-A2B3-07C9-C154-B584E1A1AA29}"/>
              </a:ext>
            </a:extLst>
          </p:cNvPr>
          <p:cNvSpPr txBox="1"/>
          <p:nvPr/>
        </p:nvSpPr>
        <p:spPr>
          <a:xfrm>
            <a:off x="3444802" y="3558300"/>
            <a:ext cx="215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Тяговые колеса</a:t>
            </a:r>
            <a:endParaRPr lang="en-US" sz="2000" dirty="0"/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FB1693F7-EB16-4F68-18B7-4C7898677D95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4523917" y="3057464"/>
            <a:ext cx="5411" cy="5008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3E6142E9-9AB7-22DF-9186-8E59B5018D2D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4523917" y="2632426"/>
            <a:ext cx="1605293" cy="9258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DAD54C67-8BE2-3BA1-7442-C6C45F23D1D5}"/>
              </a:ext>
            </a:extLst>
          </p:cNvPr>
          <p:cNvCxnSpPr>
            <a:cxnSpLocks/>
          </p:cNvCxnSpPr>
          <p:nvPr/>
        </p:nvCxnSpPr>
        <p:spPr>
          <a:xfrm flipV="1">
            <a:off x="10398236" y="1357062"/>
            <a:ext cx="319294" cy="15425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1D68DD4-8C16-A22F-1037-AEE2274E2D88}"/>
              </a:ext>
            </a:extLst>
          </p:cNvPr>
          <p:cNvSpPr txBox="1"/>
          <p:nvPr/>
        </p:nvSpPr>
        <p:spPr>
          <a:xfrm>
            <a:off x="8386485" y="2230842"/>
            <a:ext cx="215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Насос</a:t>
            </a:r>
            <a:endParaRPr lang="en-US" sz="2000" dirty="0"/>
          </a:p>
        </p:txBody>
      </p: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07E8B7B3-6D30-5B00-D541-A775939AF602}"/>
              </a:ext>
            </a:extLst>
          </p:cNvPr>
          <p:cNvCxnSpPr>
            <a:cxnSpLocks/>
          </p:cNvCxnSpPr>
          <p:nvPr/>
        </p:nvCxnSpPr>
        <p:spPr>
          <a:xfrm flipV="1">
            <a:off x="8903647" y="4883824"/>
            <a:ext cx="1142540" cy="8514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92B0CAC-C51D-1196-EA3C-7B27E705B4CB}"/>
              </a:ext>
            </a:extLst>
          </p:cNvPr>
          <p:cNvSpPr txBox="1"/>
          <p:nvPr/>
        </p:nvSpPr>
        <p:spPr>
          <a:xfrm>
            <a:off x="7315318" y="5697058"/>
            <a:ext cx="215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kern="0" dirty="0"/>
              <a:t>Приемник </a:t>
            </a:r>
            <a:r>
              <a:rPr lang="en-US" sz="2000" kern="0" dirty="0"/>
              <a:t>GPS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315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" y="766233"/>
            <a:ext cx="3217406" cy="5325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 err="1">
                <a:solidFill>
                  <a:srgbClr val="FFFFFF"/>
                </a:solidFill>
              </a:rPr>
              <a:t>Система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управления</a:t>
            </a:r>
            <a:r>
              <a:rPr lang="en-US" sz="4800" dirty="0">
                <a:solidFill>
                  <a:srgbClr val="FFFFFF"/>
                </a:solidFill>
              </a:rPr>
              <a:t> БПНА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4525FA-B488-7A5B-C034-67978C507BCA}"/>
              </a:ext>
            </a:extLst>
          </p:cNvPr>
          <p:cNvSpPr/>
          <p:nvPr/>
        </p:nvSpPr>
        <p:spPr>
          <a:xfrm>
            <a:off x="3368233" y="0"/>
            <a:ext cx="8823766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текст, диаграмма, снимок экрана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2397A659-F44F-B929-6739-38B23F3F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35" y="0"/>
            <a:ext cx="8653162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954BE04-7EA2-1720-5836-0BA7C01DD08A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6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9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6233"/>
            <a:ext cx="3368230" cy="5325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dirty="0">
                <a:solidFill>
                  <a:srgbClr val="FFFFFF"/>
                </a:solidFill>
              </a:rPr>
              <a:t>Алгоритм управления БПНА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4525FA-B488-7A5B-C034-67978C507BCA}"/>
              </a:ext>
            </a:extLst>
          </p:cNvPr>
          <p:cNvSpPr/>
          <p:nvPr/>
        </p:nvSpPr>
        <p:spPr>
          <a:xfrm>
            <a:off x="3368233" y="0"/>
            <a:ext cx="8823766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9AA3521-E3EA-6883-99CE-198DD541B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32" y="0"/>
            <a:ext cx="7073368" cy="6858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A95338A8-1133-6854-9509-FE13B38D6590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7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5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6233"/>
            <a:ext cx="3368230" cy="5325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dirty="0">
                <a:solidFill>
                  <a:srgbClr val="FFFFFF"/>
                </a:solidFill>
              </a:rPr>
              <a:t>Схема поля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4525FA-B488-7A5B-C034-67978C507BCA}"/>
              </a:ext>
            </a:extLst>
          </p:cNvPr>
          <p:cNvSpPr/>
          <p:nvPr/>
        </p:nvSpPr>
        <p:spPr>
          <a:xfrm>
            <a:off x="3368233" y="0"/>
            <a:ext cx="8823766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 descr="Изображение выглядит как снимок экрана, текст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04A266B-42A2-0CE3-FA1D-208441685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0" y="716729"/>
            <a:ext cx="8705971" cy="5424539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100FDD6-B5AB-30B0-FBA4-44B0D5047633}"/>
              </a:ext>
            </a:extLst>
          </p:cNvPr>
          <p:cNvSpPr txBox="1">
            <a:spLocks/>
          </p:cNvSpPr>
          <p:nvPr/>
        </p:nvSpPr>
        <p:spPr>
          <a:xfrm>
            <a:off x="11718905" y="6039974"/>
            <a:ext cx="375920" cy="715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8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9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B2DA7-F10B-1B09-6652-AA389A9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6233"/>
            <a:ext cx="3368230" cy="53255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ru-RU" sz="4800" dirty="0">
                <a:solidFill>
                  <a:srgbClr val="FFFFFF"/>
                </a:solidFill>
              </a:rPr>
              <a:t>Алгоритм ориентации БПНА на поле</a:t>
            </a:r>
            <a:endParaRPr lang="en-US" sz="4800" dirty="0">
              <a:solidFill>
                <a:srgbClr val="FFFFFF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4" y="0"/>
            <a:ext cx="46573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F4525FA-B488-7A5B-C034-67978C507BCA}"/>
              </a:ext>
            </a:extLst>
          </p:cNvPr>
          <p:cNvSpPr/>
          <p:nvPr/>
        </p:nvSpPr>
        <p:spPr>
          <a:xfrm>
            <a:off x="3368233" y="0"/>
            <a:ext cx="8823766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Рисунок 1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DB7A191-67E9-8D78-2CDF-DBC961E82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0" y="-1"/>
            <a:ext cx="8862291" cy="6858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EF37E5C-7747-AFB1-41E0-00E1322571D0}"/>
              </a:ext>
            </a:extLst>
          </p:cNvPr>
          <p:cNvSpPr txBox="1">
            <a:spLocks/>
          </p:cNvSpPr>
          <p:nvPr/>
        </p:nvSpPr>
        <p:spPr>
          <a:xfrm>
            <a:off x="11637133" y="6091766"/>
            <a:ext cx="554866" cy="71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9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3403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2021</TotalTime>
  <Words>1013</Words>
  <Application>Microsoft Office PowerPoint</Application>
  <PresentationFormat>Широкоэкранный</PresentationFormat>
  <Paragraphs>290</Paragraphs>
  <Slides>19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 Light</vt:lpstr>
      <vt:lpstr>Cambria Math</vt:lpstr>
      <vt:lpstr>Corbel</vt:lpstr>
      <vt:lpstr>Times New Roman</vt:lpstr>
      <vt:lpstr>Метрополия</vt:lpstr>
      <vt:lpstr>Использование БПНА  для контроля состояния посевных полей</vt:lpstr>
      <vt:lpstr>Актуальность работы</vt:lpstr>
      <vt:lpstr>Обзор существующих решений</vt:lpstr>
      <vt:lpstr>Цели и задачи работы</vt:lpstr>
      <vt:lpstr>Основные технические требования</vt:lpstr>
      <vt:lpstr>Система управления БПНА</vt:lpstr>
      <vt:lpstr>Алгоритм управления БПНА</vt:lpstr>
      <vt:lpstr>Схема поля</vt:lpstr>
      <vt:lpstr>Алгоритм ориентации БПНА на поле</vt:lpstr>
      <vt:lpstr>Подбор комплектующих элементов</vt:lpstr>
      <vt:lpstr>Подбор комплектующих элементов</vt:lpstr>
      <vt:lpstr>Расчет привода тягового колеса БПНА</vt:lpstr>
      <vt:lpstr>Расчет привода рулевого колеса БПНА</vt:lpstr>
      <vt:lpstr>Регулировочный расчет  привода рулевого колеса БПНА</vt:lpstr>
      <vt:lpstr>Моделирование привода</vt:lpstr>
      <vt:lpstr>Исследование модели привода</vt:lpstr>
      <vt:lpstr>Модель привода рулевого колеса БПНА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Дарья Бабейко</dc:creator>
  <cp:lastModifiedBy>Дарья Бабейко</cp:lastModifiedBy>
  <cp:revision>107</cp:revision>
  <dcterms:created xsi:type="dcterms:W3CDTF">2024-06-12T21:34:17Z</dcterms:created>
  <dcterms:modified xsi:type="dcterms:W3CDTF">2024-06-23T21:33:25Z</dcterms:modified>
</cp:coreProperties>
</file>